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62" r:id="rId2"/>
    <p:sldId id="266" r:id="rId3"/>
    <p:sldId id="258" r:id="rId4"/>
    <p:sldId id="267" r:id="rId5"/>
    <p:sldId id="279" r:id="rId6"/>
    <p:sldId id="281" r:id="rId7"/>
    <p:sldId id="282" r:id="rId8"/>
    <p:sldId id="283" r:id="rId9"/>
    <p:sldId id="278" r:id="rId10"/>
    <p:sldId id="264" r:id="rId11"/>
    <p:sldId id="269" r:id="rId12"/>
    <p:sldId id="274" r:id="rId13"/>
    <p:sldId id="270" r:id="rId14"/>
    <p:sldId id="271" r:id="rId15"/>
    <p:sldId id="273" r:id="rId16"/>
    <p:sldId id="272" r:id="rId17"/>
    <p:sldId id="260" r:id="rId18"/>
    <p:sldId id="261" r:id="rId19"/>
    <p:sldId id="284" r:id="rId20"/>
    <p:sldId id="265" r:id="rId21"/>
    <p:sldId id="275" r:id="rId22"/>
  </p:sldIdLst>
  <p:sldSz cx="9144000" cy="5143500" type="screen16x9"/>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2C"/>
    <a:srgbClr val="2F5597"/>
    <a:srgbClr val="C5F5F7"/>
    <a:srgbClr val="A7E7E6"/>
    <a:srgbClr val="04B1AB"/>
    <a:srgbClr val="292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1D817-6397-45B5-A6ED-D7C2C9D2EDA0}" v="1" dt="2024-08-23T18:08:33.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p:restoredTop sz="94694"/>
  </p:normalViewPr>
  <p:slideViewPr>
    <p:cSldViewPr snapToGrid="0">
      <p:cViewPr varScale="1">
        <p:scale>
          <a:sx n="138" d="100"/>
          <a:sy n="138" d="100"/>
        </p:scale>
        <p:origin x="1110" y="102"/>
      </p:cViewPr>
      <p:guideLst/>
    </p:cSldViewPr>
  </p:slideViewPr>
  <p:notesTextViewPr>
    <p:cViewPr>
      <p:scale>
        <a:sx n="1" d="1"/>
        <a:sy n="1" d="1"/>
      </p:scale>
      <p:origin x="0" y="0"/>
    </p:cViewPr>
  </p:notesTextViewPr>
  <p:sorterViewPr>
    <p:cViewPr>
      <p:scale>
        <a:sx n="145" d="100"/>
        <a:sy n="145" d="100"/>
      </p:scale>
      <p:origin x="0" y="-1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705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idx="1"/>
          </p:nvPr>
        </p:nvSpPr>
        <p:spPr>
          <a:xfrm>
            <a:off x="4013494" y="0"/>
            <a:ext cx="3071502" cy="470551"/>
          </a:xfrm>
          <a:prstGeom prst="rect">
            <a:avLst/>
          </a:prstGeom>
        </p:spPr>
        <p:txBody>
          <a:bodyPr vert="horz" lIns="92290" tIns="46145" rIns="92290" bIns="46145" rtlCol="0"/>
          <a:lstStyle>
            <a:lvl1pPr algn="r">
              <a:defRPr sz="1200"/>
            </a:lvl1pPr>
          </a:lstStyle>
          <a:p>
            <a:fld id="{6D559F23-6F2B-F14F-86AE-384887F7BD5C}" type="datetimeFigureOut">
              <a:rPr lang="en-US" smtClean="0"/>
              <a:t>8/24/2024</a:t>
            </a:fld>
            <a:endParaRPr lang="en-US"/>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2290" tIns="46145" rIns="92290" bIns="46145" rtlCol="0" anchor="ctr"/>
          <a:lstStyle/>
          <a:p>
            <a:endParaRPr lang="en-US"/>
          </a:p>
        </p:txBody>
      </p:sp>
      <p:sp>
        <p:nvSpPr>
          <p:cNvPr id="5" name="Notes Placeholder 4"/>
          <p:cNvSpPr>
            <a:spLocks noGrp="1"/>
          </p:cNvSpPr>
          <p:nvPr>
            <p:ph type="body" sz="quarter" idx="3"/>
          </p:nvPr>
        </p:nvSpPr>
        <p:spPr>
          <a:xfrm>
            <a:off x="709302" y="4510244"/>
            <a:ext cx="5667996" cy="3690781"/>
          </a:xfrm>
          <a:prstGeom prst="rect">
            <a:avLst/>
          </a:prstGeom>
        </p:spPr>
        <p:txBody>
          <a:bodyPr vert="horz" lIns="92290" tIns="46145" rIns="92290" bIns="461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050"/>
            <a:ext cx="3071502" cy="470551"/>
          </a:xfrm>
          <a:prstGeom prst="rect">
            <a:avLst/>
          </a:prstGeom>
        </p:spPr>
        <p:txBody>
          <a:bodyPr vert="horz" lIns="92290" tIns="46145" rIns="92290" bIns="46145" rtlCol="0" anchor="b"/>
          <a:lstStyle>
            <a:lvl1pPr algn="l">
              <a:defRPr sz="1200"/>
            </a:lvl1pPr>
          </a:lstStyle>
          <a:p>
            <a:endParaRPr lang="en-US"/>
          </a:p>
        </p:txBody>
      </p:sp>
      <p:sp>
        <p:nvSpPr>
          <p:cNvPr id="7" name="Slide Number Placeholder 6"/>
          <p:cNvSpPr>
            <a:spLocks noGrp="1"/>
          </p:cNvSpPr>
          <p:nvPr>
            <p:ph type="sldNum" sz="quarter" idx="5"/>
          </p:nvPr>
        </p:nvSpPr>
        <p:spPr>
          <a:xfrm>
            <a:off x="4013494" y="8902050"/>
            <a:ext cx="3071502" cy="470551"/>
          </a:xfrm>
          <a:prstGeom prst="rect">
            <a:avLst/>
          </a:prstGeom>
        </p:spPr>
        <p:txBody>
          <a:bodyPr vert="horz" lIns="92290" tIns="46145" rIns="92290" bIns="46145" rtlCol="0" anchor="b"/>
          <a:lstStyle>
            <a:lvl1pPr algn="r">
              <a:defRPr sz="1200"/>
            </a:lvl1pPr>
          </a:lstStyle>
          <a:p>
            <a:fld id="{C02D260D-4DB6-C948-BE97-CE5B66247AE4}" type="slidenum">
              <a:rPr lang="en-US" smtClean="0"/>
              <a:t>‹#›</a:t>
            </a:fld>
            <a:endParaRPr lang="en-US"/>
          </a:p>
        </p:txBody>
      </p:sp>
    </p:spTree>
    <p:extLst>
      <p:ext uri="{BB962C8B-B14F-4D97-AF65-F5344CB8AC3E}">
        <p14:creationId xmlns:p14="http://schemas.microsoft.com/office/powerpoint/2010/main" val="8505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8000">
              <a:schemeClr val="accent1">
                <a:lumMod val="5000"/>
                <a:lumOff val="95000"/>
              </a:schemeClr>
            </a:gs>
            <a:gs pos="0">
              <a:srgbClr val="A7E7E6">
                <a:alpha val="58777"/>
              </a:srgb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20E92E-01E1-8F47-B4FA-BB75D00DF77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12205098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0E92E-01E1-8F47-B4FA-BB75D00DF77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359024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0E92E-01E1-8F47-B4FA-BB75D00DF77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235913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0E92E-01E1-8F47-B4FA-BB75D00DF77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249940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0E92E-01E1-8F47-B4FA-BB75D00DF77B}"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84603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20E92E-01E1-8F47-B4FA-BB75D00DF77B}"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183809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20E92E-01E1-8F47-B4FA-BB75D00DF77B}"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313074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20E92E-01E1-8F47-B4FA-BB75D00DF77B}"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337074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0E92E-01E1-8F47-B4FA-BB75D00DF77B}"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413952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20E92E-01E1-8F47-B4FA-BB75D00DF77B}"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148315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20E92E-01E1-8F47-B4FA-BB75D00DF77B}"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6EEF-6744-9849-9F00-F1A251D8041B}" type="slidenum">
              <a:rPr lang="en-US" smtClean="0"/>
              <a:t>‹#›</a:t>
            </a:fld>
            <a:endParaRPr lang="en-US"/>
          </a:p>
        </p:txBody>
      </p:sp>
    </p:spTree>
    <p:extLst>
      <p:ext uri="{BB962C8B-B14F-4D97-AF65-F5344CB8AC3E}">
        <p14:creationId xmlns:p14="http://schemas.microsoft.com/office/powerpoint/2010/main" val="404750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rgbClr val="A7E7E6">
                <a:alpha val="54000"/>
              </a:srgb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20E92E-01E1-8F47-B4FA-BB75D00DF77B}" type="datetimeFigureOut">
              <a:rPr lang="en-US" smtClean="0"/>
              <a:t>8/24/2024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5D16EEF-6744-9849-9F00-F1A251D8041B}" type="slidenum">
              <a:rPr lang="en-US" smtClean="0"/>
              <a:t>‹#›</a:t>
            </a:fld>
            <a:endParaRPr lang="en-US"/>
          </a:p>
        </p:txBody>
      </p:sp>
      <p:pic>
        <p:nvPicPr>
          <p:cNvPr id="7" name="Picture 6">
            <a:extLst>
              <a:ext uri="{FF2B5EF4-FFF2-40B4-BE49-F238E27FC236}">
                <a16:creationId xmlns:a16="http://schemas.microsoft.com/office/drawing/2014/main" id="{FE39DF85-C708-EA77-B150-015FC2F680E8}"/>
              </a:ext>
            </a:extLst>
          </p:cNvPr>
          <p:cNvPicPr>
            <a:picLocks noChangeAspect="1"/>
          </p:cNvPicPr>
          <p:nvPr userDrawn="1"/>
        </p:nvPicPr>
        <p:blipFill>
          <a:blip r:embed="rId13"/>
          <a:srcRect/>
          <a:stretch/>
        </p:blipFill>
        <p:spPr>
          <a:xfrm>
            <a:off x="-62246" y="4588866"/>
            <a:ext cx="9206246" cy="561580"/>
          </a:xfrm>
          <a:prstGeom prst="rect">
            <a:avLst/>
          </a:prstGeom>
        </p:spPr>
      </p:pic>
    </p:spTree>
    <p:extLst>
      <p:ext uri="{BB962C8B-B14F-4D97-AF65-F5344CB8AC3E}">
        <p14:creationId xmlns:p14="http://schemas.microsoft.com/office/powerpoint/2010/main" val="13109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lma.com/store-brands-month-retailer-toolk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A9013-F885-4FFD-FC87-40A6054267A1}"/>
              </a:ext>
            </a:extLst>
          </p:cNvPr>
          <p:cNvSpPr/>
          <p:nvPr/>
        </p:nvSpPr>
        <p:spPr>
          <a:xfrm>
            <a:off x="-1" y="0"/>
            <a:ext cx="9144000" cy="514350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F042C48-5BE9-0459-813E-DD24E1500E56}"/>
              </a:ext>
            </a:extLst>
          </p:cNvPr>
          <p:cNvSpPr/>
          <p:nvPr/>
        </p:nvSpPr>
        <p:spPr>
          <a:xfrm>
            <a:off x="2485997" y="766179"/>
            <a:ext cx="4172006" cy="2809841"/>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A262EF-E733-33D7-C14C-66992C33CE68}"/>
              </a:ext>
            </a:extLst>
          </p:cNvPr>
          <p:cNvPicPr>
            <a:picLocks noChangeAspect="1"/>
          </p:cNvPicPr>
          <p:nvPr/>
        </p:nvPicPr>
        <p:blipFill>
          <a:blip r:embed="rId2"/>
          <a:srcRect/>
          <a:stretch/>
        </p:blipFill>
        <p:spPr>
          <a:xfrm>
            <a:off x="2713946" y="911603"/>
            <a:ext cx="3797749" cy="2502663"/>
          </a:xfrm>
          <a:prstGeom prst="rect">
            <a:avLst/>
          </a:prstGeom>
          <a:effectLst/>
        </p:spPr>
      </p:pic>
      <p:sp>
        <p:nvSpPr>
          <p:cNvPr id="4" name="TextBox 3">
            <a:extLst>
              <a:ext uri="{FF2B5EF4-FFF2-40B4-BE49-F238E27FC236}">
                <a16:creationId xmlns:a16="http://schemas.microsoft.com/office/drawing/2014/main" id="{B45F1CBF-D0A7-E102-C080-0C8724C8BF7A}"/>
              </a:ext>
            </a:extLst>
          </p:cNvPr>
          <p:cNvSpPr txBox="1"/>
          <p:nvPr/>
        </p:nvSpPr>
        <p:spPr>
          <a:xfrm>
            <a:off x="0" y="3870520"/>
            <a:ext cx="9144000" cy="630942"/>
          </a:xfrm>
          <a:prstGeom prst="rect">
            <a:avLst/>
          </a:prstGeom>
          <a:noFill/>
        </p:spPr>
        <p:txBody>
          <a:bodyPr wrap="square" rtlCol="0">
            <a:spAutoFit/>
          </a:bodyPr>
          <a:lstStyle/>
          <a:p>
            <a:pPr algn="ctr"/>
            <a:r>
              <a:rPr lang="en-US" sz="3500" b="1" u="none" strike="noStrike" dirty="0">
                <a:solidFill>
                  <a:srgbClr val="002060"/>
                </a:solidFill>
                <a:latin typeface="Arial Black" panose="020B0604020202020204" pitchFamily="34" charset="0"/>
                <a:cs typeface="Arial Black" panose="020B0604020202020204" pitchFamily="34" charset="0"/>
              </a:rPr>
              <a:t>January 2025</a:t>
            </a:r>
            <a:endParaRPr lang="en-US" sz="3500" b="1" dirty="0">
              <a:solidFill>
                <a:srgbClr val="002060"/>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92885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a:extLst>
              <a:ext uri="{FF2B5EF4-FFF2-40B4-BE49-F238E27FC236}">
                <a16:creationId xmlns:a16="http://schemas.microsoft.com/office/drawing/2014/main" id="{9ADA9BA0-890A-6C37-5E28-1A38DEF9ABE4}"/>
              </a:ext>
            </a:extLst>
          </p:cNvPr>
          <p:cNvSpPr/>
          <p:nvPr/>
        </p:nvSpPr>
        <p:spPr>
          <a:xfrm rot="5400000">
            <a:off x="494833" y="907247"/>
            <a:ext cx="2881294" cy="387096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2">
            <a:extLst>
              <a:ext uri="{FF2B5EF4-FFF2-40B4-BE49-F238E27FC236}">
                <a16:creationId xmlns:a16="http://schemas.microsoft.com/office/drawing/2014/main" id="{2489377B-EFE4-D9AF-B17C-A182F131ECA9}"/>
              </a:ext>
            </a:extLst>
          </p:cNvPr>
          <p:cNvSpPr/>
          <p:nvPr/>
        </p:nvSpPr>
        <p:spPr>
          <a:xfrm rot="5400000">
            <a:off x="3672013" y="-3456172"/>
            <a:ext cx="892738" cy="8382116"/>
          </a:xfrm>
          <a:prstGeom prst="round2SameRect">
            <a:avLst/>
          </a:prstGeom>
          <a:solidFill>
            <a:srgbClr val="FFC000">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E7E6"/>
              </a:solidFill>
            </a:endParaRPr>
          </a:p>
        </p:txBody>
      </p:sp>
      <p:sp>
        <p:nvSpPr>
          <p:cNvPr id="6" name="TextBox 5">
            <a:extLst>
              <a:ext uri="{FF2B5EF4-FFF2-40B4-BE49-F238E27FC236}">
                <a16:creationId xmlns:a16="http://schemas.microsoft.com/office/drawing/2014/main" id="{E488F6BC-F028-922D-F335-B36BAD150207}"/>
              </a:ext>
            </a:extLst>
          </p:cNvPr>
          <p:cNvSpPr txBox="1"/>
          <p:nvPr/>
        </p:nvSpPr>
        <p:spPr>
          <a:xfrm>
            <a:off x="765524" y="350258"/>
            <a:ext cx="8382116" cy="830997"/>
          </a:xfrm>
          <a:prstGeom prst="rect">
            <a:avLst/>
          </a:prstGeom>
          <a:noFill/>
        </p:spPr>
        <p:txBody>
          <a:bodyPr wrap="square" rtlCol="0">
            <a:spAutoFit/>
          </a:bodyPr>
          <a:lstStyle/>
          <a:p>
            <a:r>
              <a:rPr lang="en-US" sz="2400" dirty="0">
                <a:solidFill>
                  <a:srgbClr val="29266B"/>
                </a:solidFill>
                <a:latin typeface="Arial Black" panose="020B0A04020102020204" pitchFamily="34" charset="0"/>
              </a:rPr>
              <a:t>Ways Your Company Can Participate in</a:t>
            </a:r>
            <a:br>
              <a:rPr lang="en-US" sz="2400" dirty="0">
                <a:solidFill>
                  <a:srgbClr val="29266B"/>
                </a:solidFill>
                <a:latin typeface="Arial Black" panose="020B0A04020102020204" pitchFamily="34" charset="0"/>
              </a:rPr>
            </a:br>
            <a:r>
              <a:rPr lang="en-US" sz="2400" dirty="0">
                <a:solidFill>
                  <a:srgbClr val="29266B"/>
                </a:solidFill>
                <a:latin typeface="Arial Black" panose="020B0A04020102020204" pitchFamily="34" charset="0"/>
              </a:rPr>
              <a:t>Store Brands Month</a:t>
            </a:r>
            <a:endParaRPr lang="en-US" sz="2400" strike="sngStrike" dirty="0">
              <a:solidFill>
                <a:srgbClr val="29266B"/>
              </a:solidFill>
              <a:latin typeface="Arial Black" panose="020B0A04020102020204" pitchFamily="34" charset="0"/>
            </a:endParaRPr>
          </a:p>
        </p:txBody>
      </p:sp>
      <p:sp>
        <p:nvSpPr>
          <p:cNvPr id="2" name="TextBox 1">
            <a:extLst>
              <a:ext uri="{FF2B5EF4-FFF2-40B4-BE49-F238E27FC236}">
                <a16:creationId xmlns:a16="http://schemas.microsoft.com/office/drawing/2014/main" id="{2955DAEE-2F33-5766-9753-46722DDFF2D0}"/>
              </a:ext>
            </a:extLst>
          </p:cNvPr>
          <p:cNvSpPr txBox="1"/>
          <p:nvPr/>
        </p:nvSpPr>
        <p:spPr>
          <a:xfrm>
            <a:off x="4244340" y="1214313"/>
            <a:ext cx="4130156" cy="3308598"/>
          </a:xfrm>
          <a:prstGeom prst="rect">
            <a:avLst/>
          </a:prstGeom>
          <a:noFill/>
        </p:spPr>
        <p:txBody>
          <a:bodyPr wrap="square" rtlCol="0">
            <a:spAutoFit/>
          </a:bodyPr>
          <a:lstStyle/>
          <a:p>
            <a:br>
              <a:rPr lang="en-US" sz="1600" dirty="0">
                <a:effectLst/>
                <a:latin typeface="Times"/>
              </a:rPr>
            </a:br>
            <a:endParaRPr lang="en-US" sz="1600" dirty="0">
              <a:effectLst/>
              <a:latin typeface="Times"/>
            </a:endParaRPr>
          </a:p>
          <a:p>
            <a:pPr marL="285750" indent="-285750">
              <a:buFont typeface="Wingdings" pitchFamily="2" charset="2"/>
              <a:buChar char="v"/>
            </a:pPr>
            <a:r>
              <a:rPr lang="en-US" sz="1600" dirty="0">
                <a:effectLst/>
                <a:latin typeface="Arial" panose="020B0604020202020204" pitchFamily="34" charset="0"/>
              </a:rPr>
              <a:t>Work with industry partners (manufacturers, distributors, brokers/sales agents) to create profitable in-store promotions during January</a:t>
            </a:r>
          </a:p>
          <a:p>
            <a:pPr marL="285750" indent="-285750">
              <a:buFont typeface="Wingdings" pitchFamily="2" charset="2"/>
              <a:buChar char="v"/>
            </a:pPr>
            <a:endParaRPr lang="en-US" sz="1600" dirty="0">
              <a:effectLst/>
              <a:latin typeface="Times"/>
            </a:endParaRPr>
          </a:p>
          <a:p>
            <a:pPr marL="285750" indent="-285750">
              <a:buFont typeface="Wingdings" pitchFamily="2" charset="2"/>
              <a:buChar char="v"/>
            </a:pPr>
            <a:r>
              <a:rPr lang="en-US" sz="1600" dirty="0">
                <a:effectLst/>
                <a:latin typeface="Arial" panose="020B0604020202020204" pitchFamily="34" charset="0"/>
              </a:rPr>
              <a:t>Utilize Store Brands Month content on your social platforms to connect with customers about the benefits of the private brands</a:t>
            </a:r>
          </a:p>
          <a:p>
            <a:pPr marL="285750" marR="0" indent="-285750" algn="l">
              <a:spcBef>
                <a:spcPts val="0"/>
              </a:spcBef>
              <a:spcAft>
                <a:spcPts val="0"/>
              </a:spcAft>
              <a:buFont typeface="Wingdings" pitchFamily="2" charset="2"/>
              <a:buChar char="v"/>
            </a:pPr>
            <a:endParaRPr lang="en-US" sz="1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626BF8-8BBB-3B17-3509-EC49AC5055FE}"/>
              </a:ext>
            </a:extLst>
          </p:cNvPr>
          <p:cNvSpPr txBox="1"/>
          <p:nvPr/>
        </p:nvSpPr>
        <p:spPr>
          <a:xfrm>
            <a:off x="283446" y="1780897"/>
            <a:ext cx="3304067" cy="2123658"/>
          </a:xfrm>
          <a:prstGeom prst="rect">
            <a:avLst/>
          </a:prstGeom>
          <a:noFill/>
        </p:spPr>
        <p:txBody>
          <a:bodyPr wrap="square" rtlCol="0">
            <a:spAutoFit/>
          </a:bodyPr>
          <a:lstStyle/>
          <a:p>
            <a:r>
              <a:rPr lang="en-US" sz="2200" b="1" dirty="0">
                <a:solidFill>
                  <a:schemeClr val="accent1">
                    <a:lumMod val="75000"/>
                  </a:schemeClr>
                </a:solidFill>
                <a:latin typeface="Arial Black" panose="020B0A04020102020204" pitchFamily="34" charset="0"/>
              </a:rPr>
              <a:t>Store Brands Month has the tools and ideas to help you create an effective and profitable promotion</a:t>
            </a:r>
          </a:p>
        </p:txBody>
      </p:sp>
    </p:spTree>
    <p:extLst>
      <p:ext uri="{BB962C8B-B14F-4D97-AF65-F5344CB8AC3E}">
        <p14:creationId xmlns:p14="http://schemas.microsoft.com/office/powerpoint/2010/main" val="134859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A9013-F885-4FFD-FC87-40A6054267A1}"/>
              </a:ext>
            </a:extLst>
          </p:cNvPr>
          <p:cNvSpPr/>
          <p:nvPr/>
        </p:nvSpPr>
        <p:spPr>
          <a:xfrm>
            <a:off x="0" y="7364"/>
            <a:ext cx="9144000" cy="514350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E0FAD1-11A2-1A7D-BCFA-6A86821CC6C2}"/>
              </a:ext>
            </a:extLst>
          </p:cNvPr>
          <p:cNvSpPr txBox="1"/>
          <p:nvPr/>
        </p:nvSpPr>
        <p:spPr>
          <a:xfrm>
            <a:off x="5232711" y="1725034"/>
            <a:ext cx="3498273" cy="1708160"/>
          </a:xfrm>
          <a:prstGeom prst="rect">
            <a:avLst/>
          </a:prstGeom>
          <a:noFill/>
        </p:spPr>
        <p:txBody>
          <a:bodyPr wrap="square" rtlCol="0">
            <a:spAutoFit/>
          </a:bodyPr>
          <a:lstStyle/>
          <a:p>
            <a:r>
              <a:rPr lang="en-US" sz="3500" b="1" u="none" strike="noStrike" dirty="0">
                <a:solidFill>
                  <a:srgbClr val="002060"/>
                </a:solidFill>
                <a:effectLst/>
                <a:latin typeface="Arial Black" panose="020B0604020202020204" pitchFamily="34" charset="0"/>
                <a:cs typeface="Arial Black" panose="020B0604020202020204" pitchFamily="34" charset="0"/>
              </a:rPr>
              <a:t>Ideas for a Successful Promotion</a:t>
            </a:r>
          </a:p>
        </p:txBody>
      </p:sp>
      <p:sp>
        <p:nvSpPr>
          <p:cNvPr id="4" name="Rounded Rectangle 3">
            <a:extLst>
              <a:ext uri="{FF2B5EF4-FFF2-40B4-BE49-F238E27FC236}">
                <a16:creationId xmlns:a16="http://schemas.microsoft.com/office/drawing/2014/main" id="{09F57EC8-CFE1-89CF-8A1E-AC5F874FA9A9}"/>
              </a:ext>
            </a:extLst>
          </p:cNvPr>
          <p:cNvSpPr/>
          <p:nvPr/>
        </p:nvSpPr>
        <p:spPr>
          <a:xfrm>
            <a:off x="740725" y="1130825"/>
            <a:ext cx="4172006" cy="2809841"/>
          </a:xfrm>
          <a:prstGeom prst="roundRect">
            <a:avLst>
              <a:gd name="adj" fmla="val 2159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F1A046-5A06-F5A3-6EB3-72447B552E26}"/>
              </a:ext>
            </a:extLst>
          </p:cNvPr>
          <p:cNvPicPr>
            <a:picLocks noChangeAspect="1"/>
          </p:cNvPicPr>
          <p:nvPr/>
        </p:nvPicPr>
        <p:blipFill>
          <a:blip r:embed="rId2"/>
          <a:srcRect/>
          <a:stretch/>
        </p:blipFill>
        <p:spPr>
          <a:xfrm>
            <a:off x="984233" y="1306286"/>
            <a:ext cx="3742888" cy="2466511"/>
          </a:xfrm>
          <a:prstGeom prst="rect">
            <a:avLst/>
          </a:prstGeom>
          <a:effectLst/>
        </p:spPr>
      </p:pic>
    </p:spTree>
    <p:extLst>
      <p:ext uri="{BB962C8B-B14F-4D97-AF65-F5344CB8AC3E}">
        <p14:creationId xmlns:p14="http://schemas.microsoft.com/office/powerpoint/2010/main" val="284752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3DB5CE3-90ED-BEA3-24F6-2F5B72673505}"/>
              </a:ext>
            </a:extLst>
          </p:cNvPr>
          <p:cNvSpPr txBox="1"/>
          <p:nvPr/>
        </p:nvSpPr>
        <p:spPr>
          <a:xfrm>
            <a:off x="3953875" y="1403825"/>
            <a:ext cx="4604656" cy="1754326"/>
          </a:xfrm>
          <a:prstGeom prst="rect">
            <a:avLst/>
          </a:prstGeom>
          <a:noFill/>
        </p:spPr>
        <p:txBody>
          <a:bodyPr wrap="square">
            <a:spAutoFit/>
          </a:bodyPr>
          <a:lstStyle/>
          <a:p>
            <a:pPr marL="285750" marR="0" indent="-285750" algn="l">
              <a:spcBef>
                <a:spcPts val="0"/>
              </a:spcBef>
              <a:spcAft>
                <a:spcPts val="0"/>
              </a:spcAft>
              <a:buFont typeface="Wingdings" pitchFamily="2" charset="2"/>
              <a:buChar char="v"/>
            </a:pPr>
            <a:r>
              <a:rPr lang="en-US" i="0" u="none" strike="noStrike" dirty="0">
                <a:effectLst/>
                <a:latin typeface="Arial" panose="020B0604020202020204" pitchFamily="34" charset="0"/>
              </a:rPr>
              <a:t>Create </a:t>
            </a:r>
            <a:r>
              <a:rPr lang="en-US" b="1" u="sng" strike="noStrike" dirty="0">
                <a:solidFill>
                  <a:srgbClr val="FF7C2C"/>
                </a:solidFill>
                <a:effectLst/>
                <a:latin typeface="Arial" panose="020B0604020202020204" pitchFamily="34" charset="0"/>
              </a:rPr>
              <a:t>A</a:t>
            </a:r>
            <a:r>
              <a:rPr lang="en-US" i="0" u="none" strike="noStrike" dirty="0">
                <a:effectLst/>
                <a:latin typeface="Arial" panose="020B0604020202020204" pitchFamily="34" charset="0"/>
              </a:rPr>
              <a:t>wareness Within the Industry</a:t>
            </a:r>
          </a:p>
          <a:p>
            <a:pPr marL="285750" marR="0" indent="-285750" algn="l">
              <a:spcBef>
                <a:spcPts val="0"/>
              </a:spcBef>
              <a:spcAft>
                <a:spcPts val="0"/>
              </a:spcAft>
              <a:buFont typeface="Wingdings" pitchFamily="2" charset="2"/>
              <a:buChar char="v"/>
            </a:pPr>
            <a:endParaRPr lang="en-US" i="0" u="none" strike="noStrike" dirty="0">
              <a:effectLst/>
              <a:latin typeface="Aptos" panose="020B0004020202020204" pitchFamily="34" charset="0"/>
            </a:endParaRPr>
          </a:p>
          <a:p>
            <a:pPr marL="285750" marR="0" indent="-285750" algn="l">
              <a:spcBef>
                <a:spcPts val="0"/>
              </a:spcBef>
              <a:spcAft>
                <a:spcPts val="0"/>
              </a:spcAft>
              <a:buFont typeface="Wingdings" pitchFamily="2" charset="2"/>
              <a:buChar char="v"/>
            </a:pPr>
            <a:r>
              <a:rPr lang="en-US" i="0" u="none" strike="noStrike" dirty="0">
                <a:effectLst/>
                <a:latin typeface="Arial" panose="020B0604020202020204" pitchFamily="34" charset="0"/>
              </a:rPr>
              <a:t>Encourage </a:t>
            </a:r>
            <a:r>
              <a:rPr lang="en-US" b="1" u="sng" strike="noStrike" dirty="0">
                <a:solidFill>
                  <a:srgbClr val="FF7C2C"/>
                </a:solidFill>
                <a:effectLst/>
                <a:latin typeface="Arial" panose="020B0604020202020204" pitchFamily="34" charset="0"/>
              </a:rPr>
              <a:t>C</a:t>
            </a:r>
            <a:r>
              <a:rPr lang="en-US" i="0" u="none" strike="noStrike" dirty="0">
                <a:effectLst/>
                <a:latin typeface="Arial" panose="020B0604020202020204" pitchFamily="34" charset="0"/>
              </a:rPr>
              <a:t>ollaboration Between Supplier and Retailer</a:t>
            </a:r>
          </a:p>
          <a:p>
            <a:pPr marL="285750" marR="0" indent="-285750" algn="l">
              <a:spcBef>
                <a:spcPts val="0"/>
              </a:spcBef>
              <a:spcAft>
                <a:spcPts val="0"/>
              </a:spcAft>
              <a:buFont typeface="Wingdings" pitchFamily="2" charset="2"/>
              <a:buChar char="v"/>
            </a:pPr>
            <a:endParaRPr lang="en-US" i="0" u="none" strike="noStrike" dirty="0">
              <a:effectLst/>
              <a:latin typeface="Aptos" panose="020B0004020202020204" pitchFamily="34" charset="0"/>
            </a:endParaRPr>
          </a:p>
          <a:p>
            <a:pPr marL="285750" marR="0" indent="-285750" algn="l">
              <a:spcBef>
                <a:spcPts val="0"/>
              </a:spcBef>
              <a:spcAft>
                <a:spcPts val="0"/>
              </a:spcAft>
              <a:buFont typeface="Wingdings" pitchFamily="2" charset="2"/>
              <a:buChar char="v"/>
            </a:pPr>
            <a:r>
              <a:rPr lang="en-US" i="0" u="none" strike="noStrike" dirty="0">
                <a:effectLst/>
                <a:latin typeface="Arial" panose="020B0604020202020204" pitchFamily="34" charset="0"/>
              </a:rPr>
              <a:t>Support </a:t>
            </a:r>
            <a:r>
              <a:rPr lang="en-US" b="1" u="sng" strike="noStrike" dirty="0">
                <a:solidFill>
                  <a:srgbClr val="FF7C2C"/>
                </a:solidFill>
                <a:effectLst/>
                <a:latin typeface="Arial" panose="020B0604020202020204" pitchFamily="34" charset="0"/>
              </a:rPr>
              <a:t>E</a:t>
            </a:r>
            <a:r>
              <a:rPr lang="en-US" i="0" u="none" strike="noStrike" dirty="0">
                <a:effectLst/>
                <a:latin typeface="Arial" panose="020B0604020202020204" pitchFamily="34" charset="0"/>
              </a:rPr>
              <a:t>ngagement with Consumers</a:t>
            </a:r>
            <a:endParaRPr lang="en-US" i="0" u="none" strike="noStrike" dirty="0">
              <a:effectLst/>
              <a:latin typeface="Aptos" panose="020B0004020202020204" pitchFamily="34" charset="0"/>
            </a:endParaRPr>
          </a:p>
        </p:txBody>
      </p:sp>
      <p:sp>
        <p:nvSpPr>
          <p:cNvPr id="8" name="Round Same Side Corner Rectangle 7">
            <a:extLst>
              <a:ext uri="{FF2B5EF4-FFF2-40B4-BE49-F238E27FC236}">
                <a16:creationId xmlns:a16="http://schemas.microsoft.com/office/drawing/2014/main" id="{60577DBA-97C2-CA1F-F639-34759AB515BD}"/>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4CCE2A1-8D13-FC17-FA37-855529A8E9F9}"/>
              </a:ext>
            </a:extLst>
          </p:cNvPr>
          <p:cNvSpPr txBox="1"/>
          <p:nvPr/>
        </p:nvSpPr>
        <p:spPr>
          <a:xfrm>
            <a:off x="430348" y="1115158"/>
            <a:ext cx="3298372" cy="2754600"/>
          </a:xfrm>
          <a:prstGeom prst="rect">
            <a:avLst/>
          </a:prstGeom>
          <a:noFill/>
        </p:spPr>
        <p:txBody>
          <a:bodyPr wrap="square" rtlCol="0">
            <a:spAutoFit/>
          </a:bodyPr>
          <a:lstStyle/>
          <a:p>
            <a:pPr marL="0" marR="0" algn="l">
              <a:spcBef>
                <a:spcPts val="0"/>
              </a:spcBef>
              <a:spcAft>
                <a:spcPts val="0"/>
              </a:spcAft>
            </a:pPr>
            <a:r>
              <a:rPr lang="en-US" sz="3200" b="1" u="none" strike="noStrike" dirty="0">
                <a:solidFill>
                  <a:schemeClr val="accent1">
                    <a:lumMod val="75000"/>
                  </a:schemeClr>
                </a:solidFill>
                <a:effectLst/>
                <a:latin typeface="Arial Black" panose="020B0604020202020204" pitchFamily="34" charset="0"/>
                <a:cs typeface="Arial Black" panose="020B0604020202020204" pitchFamily="34" charset="0"/>
              </a:rPr>
              <a:t>Store Brands</a:t>
            </a:r>
          </a:p>
          <a:p>
            <a:pPr marL="0" marR="0" algn="l">
              <a:spcBef>
                <a:spcPts val="0"/>
              </a:spcBef>
              <a:spcAft>
                <a:spcPts val="0"/>
              </a:spcAft>
            </a:pPr>
            <a:r>
              <a:rPr lang="en-US" sz="3200" b="1" u="none" strike="noStrike" dirty="0">
                <a:solidFill>
                  <a:schemeClr val="accent1">
                    <a:lumMod val="75000"/>
                  </a:schemeClr>
                </a:solidFill>
                <a:effectLst/>
                <a:latin typeface="Arial Black" panose="020B0604020202020204" pitchFamily="34" charset="0"/>
                <a:cs typeface="Arial Black" panose="020B0604020202020204" pitchFamily="34" charset="0"/>
              </a:rPr>
              <a:t>Month</a:t>
            </a:r>
          </a:p>
          <a:p>
            <a:pPr marL="0" marR="0" algn="l">
              <a:spcBef>
                <a:spcPts val="0"/>
              </a:spcBef>
              <a:spcAft>
                <a:spcPts val="0"/>
              </a:spcAft>
            </a:pPr>
            <a:endParaRPr lang="en-US" sz="1000" b="1" u="none" strike="noStrike" dirty="0">
              <a:solidFill>
                <a:schemeClr val="accent1">
                  <a:lumMod val="75000"/>
                </a:schemeClr>
              </a:solidFill>
              <a:effectLst/>
              <a:latin typeface="Arial Black" panose="020B0604020202020204" pitchFamily="34" charset="0"/>
              <a:cs typeface="Arial Black" panose="020B0604020202020204" pitchFamily="34" charset="0"/>
            </a:endParaRPr>
          </a:p>
          <a:p>
            <a:pPr marL="0" marR="0" algn="l">
              <a:spcBef>
                <a:spcPts val="0"/>
              </a:spcBef>
              <a:spcAft>
                <a:spcPts val="0"/>
              </a:spcAft>
            </a:pPr>
            <a:r>
              <a:rPr lang="en-US" sz="4000" b="1" u="none" strike="noStrike" dirty="0">
                <a:solidFill>
                  <a:srgbClr val="FF7C2C"/>
                </a:solidFill>
                <a:effectLst/>
                <a:latin typeface="Arial Black" panose="020B0604020202020204" pitchFamily="34" charset="0"/>
                <a:cs typeface="Arial Black" panose="020B0604020202020204" pitchFamily="34" charset="0"/>
              </a:rPr>
              <a:t>Let’s</a:t>
            </a:r>
          </a:p>
          <a:p>
            <a:pPr marL="0" marR="0" algn="l">
              <a:spcBef>
                <a:spcPts val="0"/>
              </a:spcBef>
              <a:spcAft>
                <a:spcPts val="0"/>
              </a:spcAft>
            </a:pPr>
            <a:r>
              <a:rPr lang="en-US" sz="4000" b="1" u="none" strike="noStrike" dirty="0">
                <a:solidFill>
                  <a:srgbClr val="FF7C2C"/>
                </a:solidFill>
                <a:effectLst/>
                <a:latin typeface="Arial Black" panose="020B0604020202020204" pitchFamily="34" charset="0"/>
                <a:cs typeface="Arial Black" panose="020B0604020202020204" pitchFamily="34" charset="0"/>
              </a:rPr>
              <a:t>ACE It!</a:t>
            </a:r>
          </a:p>
          <a:p>
            <a:pPr marL="0" marR="0" algn="l">
              <a:spcBef>
                <a:spcPts val="0"/>
              </a:spcBef>
              <a:spcAft>
                <a:spcPts val="0"/>
              </a:spcAft>
            </a:pPr>
            <a:endParaRPr lang="en-US" sz="1400" b="0" i="0" u="none" strike="noStrike" dirty="0">
              <a:solidFill>
                <a:srgbClr val="212121"/>
              </a:solidFill>
              <a:effectLst/>
              <a:latin typeface="Aptos" panose="020B0004020202020204" pitchFamily="34" charset="0"/>
            </a:endParaRPr>
          </a:p>
        </p:txBody>
      </p:sp>
    </p:spTree>
    <p:extLst>
      <p:ext uri="{BB962C8B-B14F-4D97-AF65-F5344CB8AC3E}">
        <p14:creationId xmlns:p14="http://schemas.microsoft.com/office/powerpoint/2010/main" val="331687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049DF85D-ACA8-A97F-145E-B266B2DF80BB}"/>
              </a:ext>
            </a:extLst>
          </p:cNvPr>
          <p:cNvSpPr/>
          <p:nvPr/>
        </p:nvSpPr>
        <p:spPr>
          <a:xfrm>
            <a:off x="-571500" y="317840"/>
            <a:ext cx="9421586" cy="630789"/>
          </a:xfrm>
          <a:prstGeom prst="roundRect">
            <a:avLst/>
          </a:prstGeom>
          <a:solidFill>
            <a:schemeClr val="accent4">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B8B508-EFF5-6519-254D-845BC8F72FD1}"/>
              </a:ext>
            </a:extLst>
          </p:cNvPr>
          <p:cNvSpPr>
            <a:spLocks noGrp="1"/>
          </p:cNvSpPr>
          <p:nvPr>
            <p:ph idx="1"/>
          </p:nvPr>
        </p:nvSpPr>
        <p:spPr>
          <a:xfrm>
            <a:off x="1014632" y="1259223"/>
            <a:ext cx="3539339" cy="1513139"/>
          </a:xfrm>
        </p:spPr>
        <p:txBody>
          <a:bodyPr>
            <a:noAutofit/>
          </a:bodyPr>
          <a:lstStyle/>
          <a:p>
            <a:pPr marL="0" indent="0">
              <a:buNone/>
            </a:pPr>
            <a:r>
              <a:rPr lang="en-US" sz="2000" b="1" dirty="0">
                <a:solidFill>
                  <a:srgbClr val="FF7C2C"/>
                </a:solidFill>
                <a:latin typeface="Arial Black" panose="020B0604020202020204" pitchFamily="34" charset="0"/>
                <a:cs typeface="Arial Black" panose="020B0604020202020204" pitchFamily="34" charset="0"/>
              </a:rPr>
              <a:t>Cultivate Beneficial Partnerships </a:t>
            </a:r>
          </a:p>
          <a:p>
            <a:pPr marL="0" indent="0">
              <a:buNone/>
            </a:pPr>
            <a:r>
              <a:rPr lang="en-US" sz="1500" dirty="0">
                <a:latin typeface="Arial" panose="020B0604020202020204" pitchFamily="34" charset="0"/>
                <a:cs typeface="Arial" panose="020B0604020202020204" pitchFamily="34" charset="0"/>
              </a:rPr>
              <a:t>Retailers/Wholesalers should connect with manufacturer, distributors, brokers/sales agents to advise of planned promotions</a:t>
            </a:r>
            <a:r>
              <a:rPr lang="en-US" sz="1700" dirty="0">
                <a:latin typeface="Arial" panose="020B0604020202020204" pitchFamily="34" charset="0"/>
                <a:cs typeface="Arial" panose="020B0604020202020204" pitchFamily="34" charset="0"/>
              </a:rPr>
              <a:t> </a:t>
            </a:r>
          </a:p>
        </p:txBody>
      </p:sp>
      <p:sp>
        <p:nvSpPr>
          <p:cNvPr id="4" name="Content Placeholder 2">
            <a:extLst>
              <a:ext uri="{FF2B5EF4-FFF2-40B4-BE49-F238E27FC236}">
                <a16:creationId xmlns:a16="http://schemas.microsoft.com/office/drawing/2014/main" id="{F9194613-AF98-08A4-4921-1D6A848028FA}"/>
              </a:ext>
            </a:extLst>
          </p:cNvPr>
          <p:cNvSpPr txBox="1">
            <a:spLocks/>
          </p:cNvSpPr>
          <p:nvPr/>
        </p:nvSpPr>
        <p:spPr>
          <a:xfrm>
            <a:off x="1014632" y="2869982"/>
            <a:ext cx="3452979" cy="311647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rgbClr val="FF7C2C"/>
                </a:solidFill>
                <a:latin typeface="Arial Black" panose="020B0604020202020204" pitchFamily="34" charset="0"/>
                <a:cs typeface="Arial Black" panose="020B0604020202020204" pitchFamily="34" charset="0"/>
              </a:rPr>
              <a:t>Promote Consumer Giveaways </a:t>
            </a:r>
          </a:p>
          <a:p>
            <a:pPr marL="0" indent="0">
              <a:buNone/>
            </a:pPr>
            <a:r>
              <a:rPr lang="en-US" sz="1500" dirty="0">
                <a:latin typeface="Arial" panose="020B0604020202020204" pitchFamily="34" charset="0"/>
                <a:cs typeface="Arial" panose="020B0604020202020204" pitchFamily="34" charset="0"/>
              </a:rPr>
              <a:t>Promoting consumer giveaways creates social engagement and excitement among your audience</a:t>
            </a:r>
            <a:endParaRPr lang="en-US" sz="1500" strike="sngStrike"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F58FF443-3EAB-A1F0-0F1F-E2F130C7C119}"/>
              </a:ext>
            </a:extLst>
          </p:cNvPr>
          <p:cNvSpPr txBox="1">
            <a:spLocks/>
          </p:cNvSpPr>
          <p:nvPr/>
        </p:nvSpPr>
        <p:spPr>
          <a:xfrm>
            <a:off x="5039271" y="1238230"/>
            <a:ext cx="3163574"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rgbClr val="FF7C2C"/>
                </a:solidFill>
                <a:latin typeface="Arial Black" panose="020B0604020202020204" pitchFamily="34" charset="0"/>
                <a:cs typeface="Arial Black" panose="020B0604020202020204" pitchFamily="34" charset="0"/>
              </a:rPr>
              <a:t>Be a Social Media Influencer </a:t>
            </a:r>
          </a:p>
          <a:p>
            <a:pPr marL="0" indent="0">
              <a:buNone/>
            </a:pPr>
            <a:r>
              <a:rPr lang="en-US" sz="1500" dirty="0">
                <a:latin typeface="Arial" panose="020B0604020202020204" pitchFamily="34" charset="0"/>
                <a:cs typeface="Arial" panose="020B0604020202020204" pitchFamily="34" charset="0"/>
              </a:rPr>
              <a:t>Providing information about the benefits of store brands positions your brand as an authority and influencer</a:t>
            </a:r>
            <a:endParaRPr lang="en-US" sz="1800" dirty="0">
              <a:latin typeface="Arial" panose="020B0604020202020204" pitchFamily="34" charset="0"/>
              <a:cs typeface="Arial" panose="020B0604020202020204" pitchFamily="34" charset="0"/>
            </a:endParaRPr>
          </a:p>
          <a:p>
            <a:pPr marL="0" indent="0" algn="ctr">
              <a:buNone/>
            </a:pPr>
            <a:endParaRPr lang="en-US" sz="1100" dirty="0">
              <a:latin typeface="Arial" panose="020B0604020202020204" pitchFamily="34" charset="0"/>
              <a:cs typeface="Arial" panose="020B0604020202020204" pitchFamily="34" charset="0"/>
            </a:endParaRPr>
          </a:p>
          <a:p>
            <a:pPr marL="0" indent="0">
              <a:lnSpc>
                <a:spcPct val="100000"/>
              </a:lnSpc>
              <a:buNone/>
            </a:pPr>
            <a:r>
              <a:rPr lang="en-US" sz="900" i="1" dirty="0">
                <a:latin typeface="Arial" panose="020B0604020202020204" pitchFamily="34" charset="0"/>
                <a:cs typeface="Arial" panose="020B0604020202020204" pitchFamily="34" charset="0"/>
              </a:rPr>
              <a:t>Store Brands Month has sample social posts and messaging, infographics, videos that you can include in your e-newsletters, social media and on your website. Look for the Store Brands Month Retailer Toolkit on plma.com</a:t>
            </a:r>
          </a:p>
        </p:txBody>
      </p:sp>
      <p:sp>
        <p:nvSpPr>
          <p:cNvPr id="8" name="Title 1">
            <a:extLst>
              <a:ext uri="{FF2B5EF4-FFF2-40B4-BE49-F238E27FC236}">
                <a16:creationId xmlns:a16="http://schemas.microsoft.com/office/drawing/2014/main" id="{6507EC2F-C973-005D-2265-FF3DA6AED681}"/>
              </a:ext>
            </a:extLst>
          </p:cNvPr>
          <p:cNvSpPr txBox="1">
            <a:spLocks/>
          </p:cNvSpPr>
          <p:nvPr/>
        </p:nvSpPr>
        <p:spPr>
          <a:xfrm>
            <a:off x="521072" y="167431"/>
            <a:ext cx="8402491"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Arial Black" panose="020B0604020202020204" pitchFamily="34" charset="0"/>
                <a:cs typeface="Arial Black" panose="020B0604020202020204" pitchFamily="34" charset="0"/>
              </a:rPr>
              <a:t>Awareness, </a:t>
            </a:r>
            <a:r>
              <a:rPr lang="en-US" sz="2800" b="1" dirty="0">
                <a:solidFill>
                  <a:srgbClr val="04B1AB"/>
                </a:solidFill>
                <a:latin typeface="Arial Black" panose="020B0604020202020204" pitchFamily="34" charset="0"/>
                <a:cs typeface="Arial Black" panose="020B0604020202020204" pitchFamily="34" charset="0"/>
              </a:rPr>
              <a:t>Collaboration, </a:t>
            </a:r>
            <a:r>
              <a:rPr lang="en-US" sz="2800" b="1" dirty="0">
                <a:solidFill>
                  <a:srgbClr val="FF7C2C"/>
                </a:solidFill>
                <a:latin typeface="Arial Black" panose="020B0604020202020204" pitchFamily="34" charset="0"/>
                <a:cs typeface="Arial Black" panose="020B0604020202020204" pitchFamily="34" charset="0"/>
              </a:rPr>
              <a:t>Engagement</a:t>
            </a:r>
          </a:p>
        </p:txBody>
      </p:sp>
    </p:spTree>
    <p:extLst>
      <p:ext uri="{BB962C8B-B14F-4D97-AF65-F5344CB8AC3E}">
        <p14:creationId xmlns:p14="http://schemas.microsoft.com/office/powerpoint/2010/main" val="156991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8B508-EFF5-6519-254D-845BC8F72FD1}"/>
              </a:ext>
            </a:extLst>
          </p:cNvPr>
          <p:cNvSpPr>
            <a:spLocks noGrp="1"/>
          </p:cNvSpPr>
          <p:nvPr>
            <p:ph idx="1"/>
          </p:nvPr>
        </p:nvSpPr>
        <p:spPr>
          <a:xfrm>
            <a:off x="783211" y="1328225"/>
            <a:ext cx="2712536" cy="3263504"/>
          </a:xfrm>
        </p:spPr>
        <p:txBody>
          <a:bodyPr>
            <a:normAutofit/>
          </a:bodyPr>
          <a:lstStyle/>
          <a:p>
            <a:pPr marL="0" indent="0">
              <a:buNone/>
            </a:pPr>
            <a:r>
              <a:rPr lang="en-US" sz="1800" b="1" dirty="0">
                <a:solidFill>
                  <a:srgbClr val="FF7C2C"/>
                </a:solidFill>
                <a:latin typeface="Arial Black" panose="020B0604020202020204" pitchFamily="34" charset="0"/>
                <a:cs typeface="Arial Black" panose="020B0604020202020204" pitchFamily="34" charset="0"/>
              </a:rPr>
              <a:t>Utilize and Leverage the Store Brands Month Brand </a:t>
            </a:r>
          </a:p>
          <a:p>
            <a:pPr marL="0" indent="0">
              <a:buNone/>
            </a:pPr>
            <a:r>
              <a:rPr lang="en-US" sz="1400" dirty="0">
                <a:latin typeface="Arial" panose="020B0604020202020204" pitchFamily="34" charset="0"/>
                <a:cs typeface="Arial" panose="020B0604020202020204" pitchFamily="34" charset="0"/>
              </a:rPr>
              <a:t>Provide a consistent look in your advertising for easy consumer recognition using the Store Brands Month logo</a:t>
            </a:r>
          </a:p>
          <a:p>
            <a:pPr marL="0" indent="0">
              <a:buNone/>
            </a:pPr>
            <a:r>
              <a:rPr lang="en-US" sz="1400" dirty="0">
                <a:latin typeface="Arial" panose="020B0604020202020204" pitchFamily="34" charset="0"/>
                <a:cs typeface="Arial" panose="020B0604020202020204" pitchFamily="34" charset="0"/>
              </a:rPr>
              <a:t>Visit Store Brands Month Toolkit </a:t>
            </a:r>
            <a:r>
              <a:rPr lang="en-US" sz="1100" dirty="0">
                <a:hlinkClick r:id="rId2"/>
              </a:rPr>
              <a:t>Store Brands Month Retailer Toolkit | PLMA</a:t>
            </a:r>
            <a:r>
              <a:rPr lang="en-US" sz="1400" dirty="0">
                <a:latin typeface="Arial" panose="020B0604020202020204" pitchFamily="34" charset="0"/>
                <a:cs typeface="Arial" panose="020B0604020202020204" pitchFamily="34" charset="0"/>
              </a:rPr>
              <a:t> to download the logo for your website, flyers, circulars, and other communications </a:t>
            </a:r>
          </a:p>
        </p:txBody>
      </p:sp>
      <p:sp>
        <p:nvSpPr>
          <p:cNvPr id="4" name="Content Placeholder 2">
            <a:extLst>
              <a:ext uri="{FF2B5EF4-FFF2-40B4-BE49-F238E27FC236}">
                <a16:creationId xmlns:a16="http://schemas.microsoft.com/office/drawing/2014/main" id="{F9194613-AF98-08A4-4921-1D6A848028FA}"/>
              </a:ext>
            </a:extLst>
          </p:cNvPr>
          <p:cNvSpPr txBox="1">
            <a:spLocks/>
          </p:cNvSpPr>
          <p:nvPr/>
        </p:nvSpPr>
        <p:spPr>
          <a:xfrm>
            <a:off x="4122965" y="1312012"/>
            <a:ext cx="4042367" cy="16378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dirty="0">
                <a:solidFill>
                  <a:srgbClr val="FF7C2C"/>
                </a:solidFill>
                <a:latin typeface="Arial Black" panose="020B0604020202020204" pitchFamily="34" charset="0"/>
                <a:cs typeface="Arial Black" panose="020B0604020202020204" pitchFamily="34" charset="0"/>
              </a:rPr>
              <a:t>Share Store Brands Month Content and Posts on Your Social Media Platforms </a:t>
            </a:r>
          </a:p>
          <a:p>
            <a:pPr marL="0" indent="0">
              <a:buNone/>
            </a:pPr>
            <a:r>
              <a:rPr lang="en-US" sz="1400" dirty="0">
                <a:latin typeface="Arial" panose="020B0604020202020204" pitchFamily="34" charset="0"/>
                <a:cs typeface="Arial" panose="020B0604020202020204" pitchFamily="34" charset="0"/>
              </a:rPr>
              <a:t>Easily take your promotion to the next level by using the Store Brands Month social media posts found in the Store Brands Month Toolkit</a:t>
            </a:r>
          </a:p>
        </p:txBody>
      </p:sp>
      <p:sp>
        <p:nvSpPr>
          <p:cNvPr id="5" name="Content Placeholder 2">
            <a:extLst>
              <a:ext uri="{FF2B5EF4-FFF2-40B4-BE49-F238E27FC236}">
                <a16:creationId xmlns:a16="http://schemas.microsoft.com/office/drawing/2014/main" id="{F58FF443-3EAB-A1F0-0F1F-E2F130C7C119}"/>
              </a:ext>
            </a:extLst>
          </p:cNvPr>
          <p:cNvSpPr txBox="1">
            <a:spLocks/>
          </p:cNvSpPr>
          <p:nvPr/>
        </p:nvSpPr>
        <p:spPr>
          <a:xfrm>
            <a:off x="4086247" y="3084012"/>
            <a:ext cx="457689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dirty="0">
                <a:solidFill>
                  <a:srgbClr val="FF7C2C"/>
                </a:solidFill>
                <a:latin typeface="Arial Black" panose="020B0604020202020204" pitchFamily="34" charset="0"/>
                <a:cs typeface="Arial Black" panose="020B0604020202020204" pitchFamily="34" charset="0"/>
              </a:rPr>
              <a:t>Host In-Store Events and Demos </a:t>
            </a:r>
          </a:p>
          <a:p>
            <a:pPr marL="0" indent="0">
              <a:buNone/>
            </a:pPr>
            <a:r>
              <a:rPr lang="en-US" sz="1400" dirty="0">
                <a:latin typeface="Arial" panose="020B0604020202020204" pitchFamily="34" charset="0"/>
                <a:cs typeface="Arial" panose="020B0604020202020204" pitchFamily="34" charset="0"/>
              </a:rPr>
              <a:t>In-store events like contests and giveaways engage consumers at the point of purchase. Demos are proven to increase trial and sales. Plan your special January event and draw more shopper attention to the aisle</a:t>
            </a:r>
          </a:p>
        </p:txBody>
      </p:sp>
      <p:sp>
        <p:nvSpPr>
          <p:cNvPr id="10" name="Rounded Rectangle 9">
            <a:extLst>
              <a:ext uri="{FF2B5EF4-FFF2-40B4-BE49-F238E27FC236}">
                <a16:creationId xmlns:a16="http://schemas.microsoft.com/office/drawing/2014/main" id="{84A8F0A6-5217-227E-9A0F-71E8B80B5263}"/>
              </a:ext>
            </a:extLst>
          </p:cNvPr>
          <p:cNvSpPr/>
          <p:nvPr/>
        </p:nvSpPr>
        <p:spPr>
          <a:xfrm>
            <a:off x="-571500" y="317840"/>
            <a:ext cx="9421586" cy="630789"/>
          </a:xfrm>
          <a:prstGeom prst="roundRect">
            <a:avLst/>
          </a:prstGeom>
          <a:solidFill>
            <a:schemeClr val="accent4">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3703DD1-6C6E-3083-FB2B-2C1C079C315B}"/>
              </a:ext>
            </a:extLst>
          </p:cNvPr>
          <p:cNvSpPr txBox="1">
            <a:spLocks/>
          </p:cNvSpPr>
          <p:nvPr/>
        </p:nvSpPr>
        <p:spPr>
          <a:xfrm>
            <a:off x="521072" y="167431"/>
            <a:ext cx="8402491"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Arial Black" panose="020B0604020202020204" pitchFamily="34" charset="0"/>
                <a:cs typeface="Arial Black" panose="020B0604020202020204" pitchFamily="34" charset="0"/>
              </a:rPr>
              <a:t>Awareness, </a:t>
            </a:r>
            <a:r>
              <a:rPr lang="en-US" sz="2800" b="1" dirty="0">
                <a:solidFill>
                  <a:srgbClr val="04B1AB"/>
                </a:solidFill>
                <a:latin typeface="Arial Black" panose="020B0604020202020204" pitchFamily="34" charset="0"/>
                <a:cs typeface="Arial Black" panose="020B0604020202020204" pitchFamily="34" charset="0"/>
              </a:rPr>
              <a:t>Collaboration, </a:t>
            </a:r>
            <a:r>
              <a:rPr lang="en-US" sz="2800" b="1" dirty="0">
                <a:solidFill>
                  <a:srgbClr val="FF7C2C"/>
                </a:solidFill>
                <a:latin typeface="Arial Black" panose="020B0604020202020204" pitchFamily="34" charset="0"/>
                <a:cs typeface="Arial Black" panose="020B0604020202020204" pitchFamily="34" charset="0"/>
              </a:rPr>
              <a:t>Engagement</a:t>
            </a:r>
          </a:p>
        </p:txBody>
      </p:sp>
    </p:spTree>
    <p:extLst>
      <p:ext uri="{BB962C8B-B14F-4D97-AF65-F5344CB8AC3E}">
        <p14:creationId xmlns:p14="http://schemas.microsoft.com/office/powerpoint/2010/main" val="222083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BE0376-7267-3ACB-E8BE-B8AA09FBC498}"/>
              </a:ext>
            </a:extLst>
          </p:cNvPr>
          <p:cNvSpPr>
            <a:spLocks noGrp="1"/>
          </p:cNvSpPr>
          <p:nvPr>
            <p:ph type="ctrTitle"/>
          </p:nvPr>
        </p:nvSpPr>
        <p:spPr/>
        <p:txBody>
          <a:bodyPr>
            <a:normAutofit fontScale="90000"/>
          </a:bodyPr>
          <a:lstStyle/>
          <a:p>
            <a:br>
              <a:rPr lang="en-US" sz="4800" u="none" strike="noStrike" dirty="0">
                <a:solidFill>
                  <a:srgbClr val="212121"/>
                </a:solidFill>
                <a:effectLst/>
                <a:latin typeface="Arial" panose="020B0604020202020204" pitchFamily="34" charset="0"/>
                <a:cs typeface="Arial" panose="020B0604020202020204" pitchFamily="34" charset="0"/>
              </a:rPr>
            </a:br>
            <a:br>
              <a:rPr lang="en-US" sz="4800" u="none" strike="noStrike" dirty="0">
                <a:solidFill>
                  <a:srgbClr val="212121"/>
                </a:solidFill>
                <a:effectLst/>
                <a:latin typeface="Arial" panose="020B0604020202020204" pitchFamily="34" charset="0"/>
                <a:cs typeface="Arial" panose="020B0604020202020204" pitchFamily="34" charset="0"/>
              </a:rPr>
            </a:br>
            <a:br>
              <a:rPr lang="en-US" sz="4800" u="none" strike="noStrike" dirty="0">
                <a:solidFill>
                  <a:srgbClr val="212121"/>
                </a:solidFill>
                <a:effectLst/>
                <a:latin typeface="Arial" panose="020B0604020202020204" pitchFamily="34" charset="0"/>
                <a:cs typeface="Arial" panose="020B0604020202020204" pitchFamily="34" charset="0"/>
              </a:rPr>
            </a:br>
            <a:br>
              <a:rPr lang="en-US" sz="4800" u="none" strike="noStrike" dirty="0">
                <a:solidFill>
                  <a:srgbClr val="212121"/>
                </a:solidFill>
                <a:effectLst/>
                <a:latin typeface="Arial" panose="020B0604020202020204" pitchFamily="34" charset="0"/>
                <a:cs typeface="Arial" panose="020B0604020202020204" pitchFamily="34" charset="0"/>
              </a:rPr>
            </a:br>
            <a:br>
              <a:rPr lang="en-US" sz="4800" u="none" strike="noStrike" dirty="0">
                <a:solidFill>
                  <a:srgbClr val="212121"/>
                </a:solidFill>
                <a:effectLst/>
                <a:latin typeface="Arial" panose="020B0604020202020204" pitchFamily="34" charset="0"/>
                <a:cs typeface="Arial" panose="020B0604020202020204" pitchFamily="34" charset="0"/>
              </a:rPr>
            </a:br>
            <a:endParaRPr lang="en-US" dirty="0"/>
          </a:p>
        </p:txBody>
      </p:sp>
      <p:sp>
        <p:nvSpPr>
          <p:cNvPr id="5" name="Subtitle 4">
            <a:extLst>
              <a:ext uri="{FF2B5EF4-FFF2-40B4-BE49-F238E27FC236}">
                <a16:creationId xmlns:a16="http://schemas.microsoft.com/office/drawing/2014/main" id="{5F108949-CA28-79C8-D4A8-261FD9A25125}"/>
              </a:ext>
            </a:extLst>
          </p:cNvPr>
          <p:cNvSpPr>
            <a:spLocks noGrp="1"/>
          </p:cNvSpPr>
          <p:nvPr>
            <p:ph type="subTitle" idx="1"/>
          </p:nvPr>
        </p:nvSpPr>
        <p:spPr>
          <a:xfrm>
            <a:off x="1143000" y="1200264"/>
            <a:ext cx="6858000" cy="2172856"/>
          </a:xfrm>
        </p:spPr>
        <p:txBody>
          <a:bodyPr>
            <a:normAutofit/>
          </a:bodyPr>
          <a:lstStyle/>
          <a:p>
            <a:r>
              <a:rPr lang="en-US" sz="4400" b="1" u="none" strike="noStrike" dirty="0">
                <a:solidFill>
                  <a:srgbClr val="FF7C2C"/>
                </a:solidFill>
                <a:effectLst/>
                <a:latin typeface="Arial Black" panose="020B0604020202020204" pitchFamily="34" charset="0"/>
                <a:cs typeface="Arial Black" panose="020B0604020202020204" pitchFamily="34" charset="0"/>
              </a:rPr>
              <a:t>Remember:</a:t>
            </a:r>
          </a:p>
          <a:p>
            <a:r>
              <a:rPr lang="en-US" sz="3200" b="1" dirty="0">
                <a:solidFill>
                  <a:srgbClr val="002060"/>
                </a:solidFill>
                <a:latin typeface="Arial Black" panose="020B0604020202020204" pitchFamily="34" charset="0"/>
                <a:cs typeface="Arial Black" panose="020B0604020202020204" pitchFamily="34" charset="0"/>
              </a:rPr>
              <a:t>F</a:t>
            </a:r>
            <a:r>
              <a:rPr lang="en-US" sz="3200" b="1" u="none" strike="noStrike" dirty="0">
                <a:solidFill>
                  <a:srgbClr val="002060"/>
                </a:solidFill>
                <a:effectLst/>
                <a:latin typeface="Arial Black" panose="020B0604020202020204" pitchFamily="34" charset="0"/>
                <a:cs typeface="Arial Black" panose="020B0604020202020204" pitchFamily="34" charset="0"/>
              </a:rPr>
              <a:t>orecast and Communicate </a:t>
            </a:r>
            <a:r>
              <a:rPr lang="en-US" sz="3200" b="1" dirty="0">
                <a:solidFill>
                  <a:srgbClr val="002060"/>
                </a:solidFill>
                <a:latin typeface="Arial Black" panose="020B0604020202020204" pitchFamily="34" charset="0"/>
                <a:cs typeface="Arial Black" panose="020B0604020202020204" pitchFamily="34" charset="0"/>
              </a:rPr>
              <a:t>Y</a:t>
            </a:r>
            <a:r>
              <a:rPr lang="en-US" sz="3200" b="1" u="none" strike="noStrike" dirty="0">
                <a:solidFill>
                  <a:srgbClr val="002060"/>
                </a:solidFill>
                <a:effectLst/>
                <a:latin typeface="Arial Black" panose="020B0604020202020204" pitchFamily="34" charset="0"/>
                <a:cs typeface="Arial Black" panose="020B0604020202020204" pitchFamily="34" charset="0"/>
              </a:rPr>
              <a:t>our </a:t>
            </a:r>
            <a:r>
              <a:rPr lang="en-US" sz="3200" b="1" dirty="0">
                <a:solidFill>
                  <a:srgbClr val="002060"/>
                </a:solidFill>
                <a:latin typeface="Arial Black" panose="020B0604020202020204" pitchFamily="34" charset="0"/>
                <a:cs typeface="Arial Black" panose="020B0604020202020204" pitchFamily="34" charset="0"/>
              </a:rPr>
              <a:t>P</a:t>
            </a:r>
            <a:r>
              <a:rPr lang="en-US" sz="3200" b="1" u="none" strike="noStrike" dirty="0">
                <a:solidFill>
                  <a:srgbClr val="002060"/>
                </a:solidFill>
                <a:effectLst/>
                <a:latin typeface="Arial Black" panose="020B0604020202020204" pitchFamily="34" charset="0"/>
                <a:cs typeface="Arial Black" panose="020B0604020202020204" pitchFamily="34" charset="0"/>
              </a:rPr>
              <a:t>lans by Category/Item to Your </a:t>
            </a:r>
            <a:r>
              <a:rPr lang="en-US" sz="3200" b="1" dirty="0">
                <a:solidFill>
                  <a:srgbClr val="002060"/>
                </a:solidFill>
                <a:latin typeface="Arial Black" panose="020B0604020202020204" pitchFamily="34" charset="0"/>
                <a:cs typeface="Arial Black" panose="020B0604020202020204" pitchFamily="34" charset="0"/>
              </a:rPr>
              <a:t>S</a:t>
            </a:r>
            <a:r>
              <a:rPr lang="en-US" sz="3200" b="1" u="none" strike="noStrike" dirty="0">
                <a:solidFill>
                  <a:srgbClr val="002060"/>
                </a:solidFill>
                <a:effectLst/>
                <a:latin typeface="Arial Black" panose="020B0604020202020204" pitchFamily="34" charset="0"/>
                <a:cs typeface="Arial Black" panose="020B0604020202020204" pitchFamily="34" charset="0"/>
              </a:rPr>
              <a:t>uppliers</a:t>
            </a:r>
            <a:endParaRPr lang="en-US" sz="3200" b="1" dirty="0">
              <a:solidFill>
                <a:srgbClr val="002060"/>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59937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A9013-F885-4FFD-FC87-40A6054267A1}"/>
              </a:ext>
            </a:extLst>
          </p:cNvPr>
          <p:cNvSpPr/>
          <p:nvPr/>
        </p:nvSpPr>
        <p:spPr>
          <a:xfrm>
            <a:off x="0" y="7364"/>
            <a:ext cx="9144000" cy="514350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E0FAD1-11A2-1A7D-BCFA-6A86821CC6C2}"/>
              </a:ext>
            </a:extLst>
          </p:cNvPr>
          <p:cNvSpPr txBox="1"/>
          <p:nvPr/>
        </p:nvSpPr>
        <p:spPr>
          <a:xfrm>
            <a:off x="5354936" y="1412360"/>
            <a:ext cx="3498273" cy="2246769"/>
          </a:xfrm>
          <a:prstGeom prst="rect">
            <a:avLst/>
          </a:prstGeom>
          <a:noFill/>
        </p:spPr>
        <p:txBody>
          <a:bodyPr wrap="square" rtlCol="0">
            <a:spAutoFit/>
          </a:bodyPr>
          <a:lstStyle/>
          <a:p>
            <a:r>
              <a:rPr lang="en-US" sz="3500" b="1" u="none" strike="noStrike" dirty="0">
                <a:solidFill>
                  <a:srgbClr val="29266B"/>
                </a:solidFill>
                <a:effectLst/>
                <a:latin typeface="Arial Black" panose="020B0604020202020204" pitchFamily="34" charset="0"/>
                <a:cs typeface="Arial Black" panose="020B0604020202020204" pitchFamily="34" charset="0"/>
              </a:rPr>
              <a:t>Consumer Outreach During January</a:t>
            </a:r>
          </a:p>
        </p:txBody>
      </p:sp>
      <p:sp>
        <p:nvSpPr>
          <p:cNvPr id="9" name="Rounded Rectangle 8">
            <a:extLst>
              <a:ext uri="{FF2B5EF4-FFF2-40B4-BE49-F238E27FC236}">
                <a16:creationId xmlns:a16="http://schemas.microsoft.com/office/drawing/2014/main" id="{69A755DC-22F6-93D5-6C42-8E9673C6FACB}"/>
              </a:ext>
            </a:extLst>
          </p:cNvPr>
          <p:cNvSpPr/>
          <p:nvPr/>
        </p:nvSpPr>
        <p:spPr>
          <a:xfrm>
            <a:off x="740725" y="1130825"/>
            <a:ext cx="4172006" cy="2809841"/>
          </a:xfrm>
          <a:prstGeom prst="roundRect">
            <a:avLst>
              <a:gd name="adj" fmla="val 2159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AFFF0AE-FE97-4F40-2631-82C218DDE95D}"/>
              </a:ext>
            </a:extLst>
          </p:cNvPr>
          <p:cNvPicPr>
            <a:picLocks noChangeAspect="1"/>
          </p:cNvPicPr>
          <p:nvPr/>
        </p:nvPicPr>
        <p:blipFill>
          <a:blip r:embed="rId2"/>
          <a:srcRect/>
          <a:stretch/>
        </p:blipFill>
        <p:spPr>
          <a:xfrm>
            <a:off x="984235" y="1298122"/>
            <a:ext cx="3742888" cy="2466511"/>
          </a:xfrm>
          <a:prstGeom prst="rect">
            <a:avLst/>
          </a:prstGeom>
          <a:effectLst/>
        </p:spPr>
      </p:pic>
    </p:spTree>
    <p:extLst>
      <p:ext uri="{BB962C8B-B14F-4D97-AF65-F5344CB8AC3E}">
        <p14:creationId xmlns:p14="http://schemas.microsoft.com/office/powerpoint/2010/main" val="56223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203F68CB-B511-96D4-DAEA-5A04874AD088}"/>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88F6BC-F028-922D-F335-B36BAD150207}"/>
              </a:ext>
            </a:extLst>
          </p:cNvPr>
          <p:cNvSpPr txBox="1"/>
          <p:nvPr/>
        </p:nvSpPr>
        <p:spPr>
          <a:xfrm>
            <a:off x="411068" y="1102811"/>
            <a:ext cx="3175874" cy="2400657"/>
          </a:xfrm>
          <a:prstGeom prst="rect">
            <a:avLst/>
          </a:prstGeom>
          <a:noFill/>
        </p:spPr>
        <p:txBody>
          <a:bodyPr wrap="square" rtlCol="0">
            <a:spAutoFit/>
          </a:bodyPr>
          <a:lstStyle/>
          <a:p>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Sample</a:t>
            </a:r>
          </a:p>
          <a:p>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Promotional </a:t>
            </a:r>
          </a:p>
          <a:p>
            <a:r>
              <a:rPr lang="en-US" sz="3000" b="1" dirty="0">
                <a:solidFill>
                  <a:schemeClr val="accent1">
                    <a:lumMod val="75000"/>
                  </a:schemeClr>
                </a:solidFill>
                <a:latin typeface="Arial Black" panose="020B0604020202020204" pitchFamily="34" charset="0"/>
              </a:rPr>
              <a:t>Ideas Throughout the Store </a:t>
            </a:r>
            <a:endParaRPr lang="en-US" sz="3000" dirty="0">
              <a:solidFill>
                <a:schemeClr val="accent1">
                  <a:lumMod val="75000"/>
                </a:schemeClr>
              </a:solidFill>
            </a:endParaRPr>
          </a:p>
        </p:txBody>
      </p:sp>
      <p:sp>
        <p:nvSpPr>
          <p:cNvPr id="2" name="TextBox 1">
            <a:extLst>
              <a:ext uri="{FF2B5EF4-FFF2-40B4-BE49-F238E27FC236}">
                <a16:creationId xmlns:a16="http://schemas.microsoft.com/office/drawing/2014/main" id="{23A6DE03-3D45-4B6D-2847-B33AD7BBC13C}"/>
              </a:ext>
            </a:extLst>
          </p:cNvPr>
          <p:cNvSpPr txBox="1"/>
          <p:nvPr/>
        </p:nvSpPr>
        <p:spPr>
          <a:xfrm>
            <a:off x="3887490" y="641147"/>
            <a:ext cx="4550944" cy="3323987"/>
          </a:xfrm>
          <a:prstGeom prst="rect">
            <a:avLst/>
          </a:prstGeom>
          <a:noFill/>
        </p:spPr>
        <p:txBody>
          <a:bodyPr wrap="square" rtlCol="0">
            <a:spAutoFit/>
          </a:bodyPr>
          <a:lstStyle/>
          <a:p>
            <a:pPr marL="742950" marR="0" lvl="1" indent="-285750" algn="l">
              <a:spcBef>
                <a:spcPts val="0"/>
              </a:spcBef>
              <a:spcAft>
                <a:spcPts val="0"/>
              </a:spcAft>
              <a:buSzPct val="96000"/>
              <a:buFont typeface="Wingdings" pitchFamily="2" charset="2"/>
              <a:buChar char="v"/>
            </a:pPr>
            <a:r>
              <a:rPr lang="en-US" sz="1400" u="none" strike="noStrike" dirty="0">
                <a:solidFill>
                  <a:srgbClr val="212121"/>
                </a:solidFill>
                <a:effectLst/>
                <a:latin typeface="Arial" panose="020B0604020202020204" pitchFamily="34" charset="0"/>
                <a:cs typeface="Arial" panose="020B0604020202020204" pitchFamily="34" charset="0"/>
              </a:rPr>
              <a:t>Increased post-holiday cooking</a:t>
            </a:r>
            <a:br>
              <a:rPr lang="en-US" sz="1400" u="none" strike="noStrike" dirty="0">
                <a:solidFill>
                  <a:srgbClr val="212121"/>
                </a:solidFill>
                <a:effectLst/>
                <a:latin typeface="Arial" panose="020B0604020202020204" pitchFamily="34" charset="0"/>
                <a:cs typeface="Arial" panose="020B0604020202020204" pitchFamily="34" charset="0"/>
              </a:rPr>
            </a:br>
            <a:r>
              <a:rPr lang="en-US" sz="1400" u="none" strike="noStrike" dirty="0">
                <a:solidFill>
                  <a:srgbClr val="212121"/>
                </a:solidFill>
                <a:effectLst/>
                <a:latin typeface="Arial" panose="020B0604020202020204" pitchFamily="34" charset="0"/>
                <a:cs typeface="Arial" panose="020B0604020202020204" pitchFamily="34" charset="0"/>
              </a:rPr>
              <a:t>exhaustion – one pot meals</a:t>
            </a:r>
          </a:p>
          <a:p>
            <a:pPr marR="0" lvl="1" algn="l">
              <a:spcBef>
                <a:spcPts val="0"/>
              </a:spcBef>
              <a:spcAft>
                <a:spcPts val="0"/>
              </a:spcAft>
              <a:buSzPct val="96000"/>
            </a:pPr>
            <a:endParaRPr lang="en-US" sz="1400" dirty="0">
              <a:solidFill>
                <a:srgbClr val="212121"/>
              </a:solidFill>
              <a:latin typeface="Arial" panose="020B0604020202020204" pitchFamily="34" charset="0"/>
              <a:cs typeface="Arial" panose="020B0604020202020204" pitchFamily="34" charset="0"/>
            </a:endParaRPr>
          </a:p>
          <a:p>
            <a:pPr marL="742950" marR="0" lvl="1" indent="-285750" algn="l">
              <a:spcBef>
                <a:spcPts val="0"/>
              </a:spcBef>
              <a:spcAft>
                <a:spcPts val="0"/>
              </a:spcAft>
              <a:buSzPct val="96000"/>
              <a:buFont typeface="Wingdings" pitchFamily="2" charset="2"/>
              <a:buChar char="v"/>
            </a:pPr>
            <a:r>
              <a:rPr lang="en-US" sz="1400" dirty="0">
                <a:solidFill>
                  <a:srgbClr val="212121"/>
                </a:solidFill>
                <a:latin typeface="Arial" panose="020B0604020202020204" pitchFamily="34" charset="0"/>
                <a:cs typeface="Arial" panose="020B0604020202020204" pitchFamily="34" charset="0"/>
              </a:rPr>
              <a:t>How to make a clean sweep into the new year – closets, pantry, home office organization</a:t>
            </a:r>
            <a:endParaRPr lang="en-US" sz="1400" u="none" strike="noStrike" dirty="0">
              <a:solidFill>
                <a:srgbClr val="212121"/>
              </a:solidFill>
              <a:effectLst/>
              <a:latin typeface="Arial" panose="020B0604020202020204" pitchFamily="34" charset="0"/>
              <a:cs typeface="Arial" panose="020B0604020202020204" pitchFamily="34" charset="0"/>
            </a:endParaRPr>
          </a:p>
          <a:p>
            <a:pPr marL="742950" marR="0" lvl="1" indent="-285750" algn="l">
              <a:spcBef>
                <a:spcPts val="0"/>
              </a:spcBef>
              <a:spcAft>
                <a:spcPts val="0"/>
              </a:spcAft>
              <a:buSzPct val="96000"/>
              <a:buFont typeface="Wingdings" pitchFamily="2" charset="2"/>
              <a:buChar char="v"/>
            </a:pPr>
            <a:endParaRPr lang="en-US" sz="1400" u="none" strike="noStrike" dirty="0">
              <a:solidFill>
                <a:srgbClr val="212121"/>
              </a:solidFill>
              <a:effectLst/>
              <a:latin typeface="Arial" panose="020B0604020202020204" pitchFamily="34" charset="0"/>
              <a:cs typeface="Arial" panose="020B0604020202020204" pitchFamily="34" charset="0"/>
            </a:endParaRPr>
          </a:p>
          <a:p>
            <a:pPr marL="742950" marR="0" lvl="1" indent="-285750" algn="l">
              <a:spcBef>
                <a:spcPts val="0"/>
              </a:spcBef>
              <a:spcAft>
                <a:spcPts val="0"/>
              </a:spcAft>
              <a:buSzPct val="96000"/>
              <a:buFont typeface="Wingdings" pitchFamily="2" charset="2"/>
              <a:buChar char="v"/>
            </a:pPr>
            <a:r>
              <a:rPr lang="en-US" sz="1400" u="none" strike="noStrike" dirty="0">
                <a:solidFill>
                  <a:srgbClr val="212121"/>
                </a:solidFill>
                <a:effectLst/>
                <a:latin typeface="Arial" panose="020B0604020202020204" pitchFamily="34" charset="0"/>
                <a:cs typeface="Arial" panose="020B0604020202020204" pitchFamily="34" charset="0"/>
              </a:rPr>
              <a:t>Healthy</a:t>
            </a:r>
            <a:r>
              <a:rPr lang="en-US" sz="1400" dirty="0">
                <a:solidFill>
                  <a:srgbClr val="212121"/>
                </a:solidFill>
                <a:latin typeface="Arial" panose="020B0604020202020204" pitchFamily="34" charset="0"/>
                <a:cs typeface="Arial" panose="020B0604020202020204" pitchFamily="34" charset="0"/>
              </a:rPr>
              <a:t> </a:t>
            </a:r>
            <a:r>
              <a:rPr lang="en-US" sz="1400" u="none" strike="noStrike" dirty="0">
                <a:solidFill>
                  <a:srgbClr val="212121"/>
                </a:solidFill>
                <a:effectLst/>
                <a:latin typeface="Arial" panose="020B0604020202020204" pitchFamily="34" charset="0"/>
                <a:cs typeface="Arial" panose="020B0604020202020204" pitchFamily="34" charset="0"/>
              </a:rPr>
              <a:t>meals that hit specific health trends that would appeal to consumers eating healthier in the new year</a:t>
            </a:r>
          </a:p>
          <a:p>
            <a:pPr marL="742950" marR="0" lvl="1" indent="-285750" algn="l">
              <a:spcBef>
                <a:spcPts val="0"/>
              </a:spcBef>
              <a:spcAft>
                <a:spcPts val="0"/>
              </a:spcAft>
              <a:buSzPct val="96000"/>
              <a:buFont typeface="Wingdings" pitchFamily="2" charset="2"/>
              <a:buChar char="v"/>
            </a:pPr>
            <a:endParaRPr lang="en-US" sz="1400" dirty="0">
              <a:solidFill>
                <a:srgbClr val="212121"/>
              </a:solidFill>
              <a:latin typeface="Arial" panose="020B0604020202020204" pitchFamily="34" charset="0"/>
              <a:cs typeface="Arial" panose="020B0604020202020204" pitchFamily="34" charset="0"/>
            </a:endParaRPr>
          </a:p>
          <a:p>
            <a:pPr marL="742950" marR="0" lvl="1" indent="-285750" algn="l">
              <a:spcBef>
                <a:spcPts val="0"/>
              </a:spcBef>
              <a:spcAft>
                <a:spcPts val="0"/>
              </a:spcAft>
              <a:buSzPct val="96000"/>
              <a:buFont typeface="Wingdings" pitchFamily="2" charset="2"/>
              <a:buChar char="v"/>
            </a:pPr>
            <a:r>
              <a:rPr lang="en-US" sz="1400" u="none" strike="noStrike" dirty="0">
                <a:solidFill>
                  <a:srgbClr val="212121"/>
                </a:solidFill>
                <a:effectLst/>
                <a:latin typeface="Arial" panose="020B0604020202020204" pitchFamily="34" charset="0"/>
                <a:cs typeface="Arial" panose="020B0604020202020204" pitchFamily="34" charset="0"/>
              </a:rPr>
              <a:t>“New Year - New You” with health and</a:t>
            </a:r>
            <a:br>
              <a:rPr lang="en-US" sz="1400" u="none" strike="noStrike" dirty="0">
                <a:solidFill>
                  <a:srgbClr val="212121"/>
                </a:solidFill>
                <a:effectLst/>
                <a:latin typeface="Arial" panose="020B0604020202020204" pitchFamily="34" charset="0"/>
                <a:cs typeface="Arial" panose="020B0604020202020204" pitchFamily="34" charset="0"/>
              </a:rPr>
            </a:br>
            <a:r>
              <a:rPr lang="en-US" sz="1400" u="none" strike="noStrike" dirty="0">
                <a:solidFill>
                  <a:srgbClr val="212121"/>
                </a:solidFill>
                <a:effectLst/>
                <a:latin typeface="Arial" panose="020B0604020202020204" pitchFamily="34" charset="0"/>
                <a:cs typeface="Arial" panose="020B0604020202020204" pitchFamily="34" charset="0"/>
              </a:rPr>
              <a:t>wellness products </a:t>
            </a:r>
          </a:p>
          <a:p>
            <a:pPr marL="742950" marR="0" lvl="1" indent="-285750" algn="l">
              <a:spcBef>
                <a:spcPts val="0"/>
              </a:spcBef>
              <a:spcAft>
                <a:spcPts val="0"/>
              </a:spcAft>
              <a:buSzPct val="96000"/>
              <a:buFont typeface="Wingdings" pitchFamily="2" charset="2"/>
              <a:buChar char="v"/>
            </a:pPr>
            <a:endParaRPr lang="en-US" sz="1400" dirty="0">
              <a:solidFill>
                <a:srgbClr val="212121"/>
              </a:solidFill>
              <a:latin typeface="Arial" panose="020B0604020202020204" pitchFamily="34" charset="0"/>
              <a:cs typeface="Arial" panose="020B0604020202020204" pitchFamily="34" charset="0"/>
            </a:endParaRPr>
          </a:p>
          <a:p>
            <a:pPr marL="742950" marR="0" lvl="1" indent="-285750" algn="l">
              <a:spcBef>
                <a:spcPts val="0"/>
              </a:spcBef>
              <a:spcAft>
                <a:spcPts val="0"/>
              </a:spcAft>
              <a:buSzPct val="96000"/>
              <a:buFont typeface="Wingdings" pitchFamily="2" charset="2"/>
              <a:buChar char="v"/>
            </a:pPr>
            <a:r>
              <a:rPr lang="en-US" sz="1400" u="none" strike="noStrike" dirty="0">
                <a:solidFill>
                  <a:srgbClr val="212121"/>
                </a:solidFill>
                <a:effectLst/>
                <a:latin typeface="Arial" panose="020B0604020202020204" pitchFamily="34" charset="0"/>
                <a:cs typeface="Arial" panose="020B0604020202020204" pitchFamily="34" charset="0"/>
              </a:rPr>
              <a:t>Grammy Awards Jan 31, 2025: </a:t>
            </a:r>
            <a:r>
              <a:rPr lang="en-US" sz="1400" dirty="0">
                <a:solidFill>
                  <a:srgbClr val="212121"/>
                </a:solidFill>
                <a:latin typeface="Arial" panose="020B0604020202020204" pitchFamily="34" charset="0"/>
                <a:cs typeface="Arial" panose="020B0604020202020204" pitchFamily="34" charset="0"/>
              </a:rPr>
              <a:t>Cocktails/mocktails and party supplies</a:t>
            </a:r>
            <a:endParaRPr lang="en-US" sz="1600" dirty="0"/>
          </a:p>
        </p:txBody>
      </p:sp>
    </p:spTree>
    <p:extLst>
      <p:ext uri="{BB962C8B-B14F-4D97-AF65-F5344CB8AC3E}">
        <p14:creationId xmlns:p14="http://schemas.microsoft.com/office/powerpoint/2010/main" val="300876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a:extLst>
              <a:ext uri="{FF2B5EF4-FFF2-40B4-BE49-F238E27FC236}">
                <a16:creationId xmlns:a16="http://schemas.microsoft.com/office/drawing/2014/main" id="{E3CECC1F-563C-F97C-D374-DBD23A1A3DFC}"/>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88F6BC-F028-922D-F335-B36BAD150207}"/>
              </a:ext>
            </a:extLst>
          </p:cNvPr>
          <p:cNvSpPr txBox="1"/>
          <p:nvPr/>
        </p:nvSpPr>
        <p:spPr>
          <a:xfrm>
            <a:off x="398199" y="1333265"/>
            <a:ext cx="3417007" cy="1938992"/>
          </a:xfrm>
          <a:prstGeom prst="rect">
            <a:avLst/>
          </a:prstGeom>
          <a:noFill/>
        </p:spPr>
        <p:txBody>
          <a:bodyPr wrap="square" rtlCol="0">
            <a:spAutoFit/>
          </a:bodyPr>
          <a:lstStyle/>
          <a:p>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Don’t Forget</a:t>
            </a:r>
            <a:endParaRPr lang="en-US" sz="3000" b="1" dirty="0">
              <a:solidFill>
                <a:schemeClr val="accent1">
                  <a:lumMod val="75000"/>
                </a:schemeClr>
              </a:solidFill>
              <a:latin typeface="Arial Black" panose="020B0604020202020204" pitchFamily="34" charset="0"/>
              <a:cs typeface="Arial Black" panose="020B0604020202020204" pitchFamily="34" charset="0"/>
            </a:endParaRPr>
          </a:p>
          <a:p>
            <a:pPr marL="274320" indent="-274320">
              <a:buFont typeface="Arial" panose="020B0604020202020204" pitchFamily="34" charset="0"/>
              <a:buChar char="•"/>
            </a:pPr>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Instagram</a:t>
            </a:r>
          </a:p>
          <a:p>
            <a:pPr marL="274320" indent="-274320">
              <a:buFont typeface="Arial" panose="020B0604020202020204" pitchFamily="34" charset="0"/>
              <a:buChar char="•"/>
            </a:pPr>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Facebook </a:t>
            </a:r>
          </a:p>
          <a:p>
            <a:pPr marL="274320" indent="-274320">
              <a:buFont typeface="Arial" panose="020B0604020202020204" pitchFamily="34" charset="0"/>
              <a:buChar char="•"/>
            </a:pPr>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TikTok</a:t>
            </a:r>
            <a:endParaRPr lang="en-US" sz="3000" dirty="0">
              <a:solidFill>
                <a:schemeClr val="accent1">
                  <a:lumMod val="75000"/>
                </a:schemeClr>
              </a:solidFill>
            </a:endParaRPr>
          </a:p>
        </p:txBody>
      </p:sp>
      <p:sp>
        <p:nvSpPr>
          <p:cNvPr id="2" name="TextBox 1">
            <a:extLst>
              <a:ext uri="{FF2B5EF4-FFF2-40B4-BE49-F238E27FC236}">
                <a16:creationId xmlns:a16="http://schemas.microsoft.com/office/drawing/2014/main" id="{23A6DE03-3D45-4B6D-2847-B33AD7BBC13C}"/>
              </a:ext>
            </a:extLst>
          </p:cNvPr>
          <p:cNvSpPr txBox="1"/>
          <p:nvPr/>
        </p:nvSpPr>
        <p:spPr>
          <a:xfrm>
            <a:off x="3728720" y="1007436"/>
            <a:ext cx="4501010" cy="3170099"/>
          </a:xfrm>
          <a:prstGeom prst="rect">
            <a:avLst/>
          </a:prstGeom>
          <a:noFill/>
        </p:spPr>
        <p:txBody>
          <a:bodyPr wrap="square" rtlCol="0">
            <a:spAutoFit/>
          </a:bodyPr>
          <a:lstStyle/>
          <a:p>
            <a:pPr marL="742950" marR="0" lvl="1" indent="-285750" algn="l">
              <a:spcBef>
                <a:spcPts val="0"/>
              </a:spcBef>
              <a:spcAft>
                <a:spcPts val="0"/>
              </a:spcAft>
              <a:buFont typeface="Wingdings" pitchFamily="2" charset="2"/>
              <a:buChar char="v"/>
            </a:pPr>
            <a:r>
              <a:rPr lang="en-US" sz="2000" u="none" strike="noStrike" dirty="0">
                <a:solidFill>
                  <a:srgbClr val="212121"/>
                </a:solidFill>
                <a:effectLst/>
                <a:latin typeface="Arial" panose="020B0604020202020204" pitchFamily="34" charset="0"/>
                <a:cs typeface="Arial" panose="020B0604020202020204" pitchFamily="34" charset="0"/>
              </a:rPr>
              <a:t>Meal planning for $X.XX per day</a:t>
            </a:r>
          </a:p>
          <a:p>
            <a:pPr marL="742950" marR="0" lvl="1" indent="-285750" algn="l">
              <a:spcBef>
                <a:spcPts val="0"/>
              </a:spcBef>
              <a:spcAft>
                <a:spcPts val="0"/>
              </a:spcAft>
              <a:buFont typeface="Wingdings" pitchFamily="2" charset="2"/>
              <a:buChar char="v"/>
            </a:pPr>
            <a:endParaRPr lang="en-US" sz="2000" dirty="0">
              <a:solidFill>
                <a:srgbClr val="212121"/>
              </a:solidFill>
              <a:latin typeface="Arial" panose="020B0604020202020204" pitchFamily="34" charset="0"/>
              <a:cs typeface="Arial" panose="020B0604020202020204" pitchFamily="34" charset="0"/>
            </a:endParaRPr>
          </a:p>
          <a:p>
            <a:pPr marL="742950" marR="0" lvl="1" indent="-285750" algn="l">
              <a:spcBef>
                <a:spcPts val="0"/>
              </a:spcBef>
              <a:spcAft>
                <a:spcPts val="0"/>
              </a:spcAft>
              <a:buFont typeface="Wingdings" pitchFamily="2" charset="2"/>
              <a:buChar char="v"/>
            </a:pPr>
            <a:r>
              <a:rPr lang="en-US" sz="2000" dirty="0">
                <a:solidFill>
                  <a:srgbClr val="212121"/>
                </a:solidFill>
                <a:latin typeface="Arial" panose="020B0604020202020204" pitchFamily="34" charset="0"/>
                <a:cs typeface="Arial" panose="020B0604020202020204" pitchFamily="34" charset="0"/>
              </a:rPr>
              <a:t>How to stock a cold &amp; flu pantry</a:t>
            </a:r>
          </a:p>
          <a:p>
            <a:pPr marL="742950" marR="0" lvl="1" indent="-285750" algn="l">
              <a:spcBef>
                <a:spcPts val="0"/>
              </a:spcBef>
              <a:spcAft>
                <a:spcPts val="0"/>
              </a:spcAft>
              <a:buFont typeface="Wingdings" pitchFamily="2" charset="2"/>
              <a:buChar char="v"/>
            </a:pPr>
            <a:endParaRPr lang="en-US" sz="2000" dirty="0">
              <a:solidFill>
                <a:srgbClr val="212121"/>
              </a:solidFill>
              <a:latin typeface="Arial" panose="020B0604020202020204" pitchFamily="34" charset="0"/>
              <a:cs typeface="Arial" panose="020B0604020202020204" pitchFamily="34" charset="0"/>
            </a:endParaRPr>
          </a:p>
          <a:p>
            <a:pPr marL="742950" marR="0" lvl="1" indent="-285750" algn="l">
              <a:spcBef>
                <a:spcPts val="0"/>
              </a:spcBef>
              <a:spcAft>
                <a:spcPts val="0"/>
              </a:spcAft>
              <a:buFont typeface="Wingdings" pitchFamily="2" charset="2"/>
              <a:buChar char="v"/>
            </a:pPr>
            <a:r>
              <a:rPr lang="en-US" sz="2000" dirty="0">
                <a:solidFill>
                  <a:srgbClr val="212121"/>
                </a:solidFill>
                <a:latin typeface="Arial" panose="020B0604020202020204" pitchFamily="34" charset="0"/>
                <a:cs typeface="Arial" panose="020B0604020202020204" pitchFamily="34" charset="0"/>
              </a:rPr>
              <a:t>Create a winter preparedness kit for your car</a:t>
            </a:r>
          </a:p>
          <a:p>
            <a:pPr marL="742950" marR="0" lvl="1" indent="-285750" algn="l">
              <a:spcBef>
                <a:spcPts val="0"/>
              </a:spcBef>
              <a:spcAft>
                <a:spcPts val="0"/>
              </a:spcAft>
              <a:buFont typeface="Wingdings" pitchFamily="2" charset="2"/>
              <a:buChar char="v"/>
            </a:pPr>
            <a:endParaRPr lang="en-US" sz="2000" dirty="0">
              <a:effectLst/>
              <a:latin typeface="Arial" panose="020B0604020202020204" pitchFamily="34" charset="0"/>
              <a:ea typeface="Aptos" panose="020B0004020202020204" pitchFamily="34" charset="0"/>
              <a:cs typeface="Arial" panose="020B0604020202020204" pitchFamily="34" charset="0"/>
            </a:endParaRPr>
          </a:p>
          <a:p>
            <a:pPr marL="742950" marR="0" lvl="1" indent="-285750" algn="l">
              <a:spcBef>
                <a:spcPts val="0"/>
              </a:spcBef>
              <a:spcAft>
                <a:spcPts val="0"/>
              </a:spcAft>
              <a:buFont typeface="Wingdings" pitchFamily="2" charset="2"/>
              <a:buChar char="v"/>
            </a:pPr>
            <a:r>
              <a:rPr lang="en-US" sz="2000" dirty="0">
                <a:latin typeface="Arial" panose="020B0604020202020204" pitchFamily="34" charset="0"/>
                <a:ea typeface="Aptos" panose="020B0004020202020204" pitchFamily="34" charset="0"/>
                <a:cs typeface="Arial" panose="020B0604020202020204" pitchFamily="34" charset="0"/>
              </a:rPr>
              <a:t>W</a:t>
            </a:r>
            <a:r>
              <a:rPr lang="en-US" sz="2000" dirty="0">
                <a:effectLst/>
                <a:latin typeface="Arial" panose="020B0604020202020204" pitchFamily="34" charset="0"/>
                <a:ea typeface="Aptos" panose="020B0004020202020204" pitchFamily="34" charset="0"/>
                <a:cs typeface="Arial" panose="020B0604020202020204" pitchFamily="34" charset="0"/>
              </a:rPr>
              <a:t>hat’s in your medicine cabinet, fridge or pantry?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098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a:extLst>
              <a:ext uri="{FF2B5EF4-FFF2-40B4-BE49-F238E27FC236}">
                <a16:creationId xmlns:a16="http://schemas.microsoft.com/office/drawing/2014/main" id="{E3CECC1F-563C-F97C-D374-DBD23A1A3DFC}"/>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88F6BC-F028-922D-F335-B36BAD150207}"/>
              </a:ext>
            </a:extLst>
          </p:cNvPr>
          <p:cNvSpPr txBox="1"/>
          <p:nvPr/>
        </p:nvSpPr>
        <p:spPr>
          <a:xfrm>
            <a:off x="498433" y="1608025"/>
            <a:ext cx="3417007" cy="1477328"/>
          </a:xfrm>
          <a:prstGeom prst="rect">
            <a:avLst/>
          </a:prstGeom>
          <a:noFill/>
        </p:spPr>
        <p:txBody>
          <a:bodyPr wrap="square" rtlCol="0">
            <a:spAutoFit/>
          </a:bodyPr>
          <a:lstStyle/>
          <a:p>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Don’t Forget</a:t>
            </a:r>
            <a:endParaRPr lang="en-US" sz="3000" b="1" dirty="0">
              <a:solidFill>
                <a:schemeClr val="accent1">
                  <a:lumMod val="75000"/>
                </a:schemeClr>
              </a:solidFill>
              <a:latin typeface="Arial Black" panose="020B0604020202020204" pitchFamily="34" charset="0"/>
            </a:endParaRPr>
          </a:p>
          <a:p>
            <a:pPr marL="274320" indent="-274320">
              <a:buFont typeface="Arial" panose="020B0604020202020204" pitchFamily="34" charset="0"/>
              <a:buChar char="•"/>
            </a:pPr>
            <a:r>
              <a:rPr lang="en-US" sz="3000" b="1" dirty="0">
                <a:solidFill>
                  <a:schemeClr val="accent1">
                    <a:lumMod val="75000"/>
                  </a:schemeClr>
                </a:solidFill>
                <a:latin typeface="Arial Black" panose="020B0604020202020204" pitchFamily="34" charset="0"/>
              </a:rPr>
              <a:t>LinkedIn</a:t>
            </a:r>
          </a:p>
          <a:p>
            <a:pPr marL="274320" indent="-274320">
              <a:buFont typeface="Arial" panose="020B0604020202020204" pitchFamily="34" charset="0"/>
              <a:buChar char="•"/>
            </a:pPr>
            <a:r>
              <a:rPr lang="en-US" sz="3000" b="1" dirty="0">
                <a:solidFill>
                  <a:schemeClr val="accent1">
                    <a:lumMod val="75000"/>
                  </a:schemeClr>
                </a:solidFill>
                <a:latin typeface="Arial Black" panose="020B0604020202020204" pitchFamily="34" charset="0"/>
              </a:rPr>
              <a:t>X</a:t>
            </a:r>
            <a:endParaRPr lang="en-US" sz="3000" dirty="0">
              <a:solidFill>
                <a:schemeClr val="accent1">
                  <a:lumMod val="75000"/>
                </a:schemeClr>
              </a:solidFill>
            </a:endParaRPr>
          </a:p>
        </p:txBody>
      </p:sp>
      <p:sp>
        <p:nvSpPr>
          <p:cNvPr id="2" name="TextBox 1">
            <a:extLst>
              <a:ext uri="{FF2B5EF4-FFF2-40B4-BE49-F238E27FC236}">
                <a16:creationId xmlns:a16="http://schemas.microsoft.com/office/drawing/2014/main" id="{23A6DE03-3D45-4B6D-2847-B33AD7BBC13C}"/>
              </a:ext>
            </a:extLst>
          </p:cNvPr>
          <p:cNvSpPr txBox="1"/>
          <p:nvPr/>
        </p:nvSpPr>
        <p:spPr>
          <a:xfrm>
            <a:off x="3872535" y="1419736"/>
            <a:ext cx="4501010" cy="1846659"/>
          </a:xfrm>
          <a:prstGeom prst="rect">
            <a:avLst/>
          </a:prstGeom>
          <a:noFill/>
        </p:spPr>
        <p:txBody>
          <a:bodyPr wrap="square" rtlCol="0">
            <a:spAutoFit/>
          </a:bodyPr>
          <a:lstStyle/>
          <a:p>
            <a:pPr marL="742950" marR="0" lvl="1" indent="-285750" algn="l">
              <a:spcBef>
                <a:spcPts val="0"/>
              </a:spcBef>
              <a:spcAft>
                <a:spcPts val="0"/>
              </a:spcAft>
              <a:buFont typeface="Wingdings" pitchFamily="2" charset="2"/>
              <a:buChar char="v"/>
            </a:pPr>
            <a:r>
              <a:rPr lang="en-US" sz="1900" dirty="0">
                <a:solidFill>
                  <a:srgbClr val="212121"/>
                </a:solidFill>
                <a:latin typeface="Arial" panose="020B0604020202020204" pitchFamily="34" charset="0"/>
                <a:cs typeface="Arial" panose="020B0604020202020204" pitchFamily="34" charset="0"/>
              </a:rPr>
              <a:t>Promote your company’s efforts to other industry executives</a:t>
            </a:r>
          </a:p>
          <a:p>
            <a:pPr marL="742950" marR="0" lvl="1" indent="-285750" algn="l">
              <a:spcBef>
                <a:spcPts val="0"/>
              </a:spcBef>
              <a:spcAft>
                <a:spcPts val="0"/>
              </a:spcAft>
              <a:buFont typeface="Wingdings" pitchFamily="2" charset="2"/>
              <a:buChar char="v"/>
            </a:pPr>
            <a:endParaRPr lang="en-US" sz="1900" dirty="0">
              <a:solidFill>
                <a:srgbClr val="212121"/>
              </a:solidFill>
              <a:latin typeface="Arial" panose="020B0604020202020204" pitchFamily="34" charset="0"/>
              <a:cs typeface="Arial" panose="020B0604020202020204" pitchFamily="34" charset="0"/>
            </a:endParaRPr>
          </a:p>
          <a:p>
            <a:pPr marL="742950" marR="0" lvl="1" indent="-285750" algn="l">
              <a:spcBef>
                <a:spcPts val="0"/>
              </a:spcBef>
              <a:spcAft>
                <a:spcPts val="0"/>
              </a:spcAft>
              <a:buFont typeface="Wingdings" pitchFamily="2" charset="2"/>
              <a:buChar char="v"/>
            </a:pPr>
            <a:r>
              <a:rPr lang="en-US" sz="1900" dirty="0">
                <a:solidFill>
                  <a:srgbClr val="212121"/>
                </a:solidFill>
                <a:latin typeface="Arial" panose="020B0604020202020204" pitchFamily="34" charset="0"/>
                <a:cs typeface="Arial" panose="020B0604020202020204" pitchFamily="34" charset="0"/>
              </a:rPr>
              <a:t>Comment/like/repost to gain greater exposure for Store Brands Month</a:t>
            </a:r>
          </a:p>
        </p:txBody>
      </p:sp>
    </p:spTree>
    <p:extLst>
      <p:ext uri="{BB962C8B-B14F-4D97-AF65-F5344CB8AC3E}">
        <p14:creationId xmlns:p14="http://schemas.microsoft.com/office/powerpoint/2010/main" val="385891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3F650ABA-FA82-9B4F-B84A-FFD20365372B}"/>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7C80B5-C69A-7BDD-F021-4DDDA9AD5E89}"/>
              </a:ext>
            </a:extLst>
          </p:cNvPr>
          <p:cNvSpPr txBox="1"/>
          <p:nvPr/>
        </p:nvSpPr>
        <p:spPr>
          <a:xfrm>
            <a:off x="3875489" y="601088"/>
            <a:ext cx="4837069" cy="1769715"/>
          </a:xfrm>
          <a:prstGeom prst="rect">
            <a:avLst/>
          </a:prstGeom>
          <a:noFill/>
        </p:spPr>
        <p:txBody>
          <a:bodyPr wrap="square" rtlCol="0">
            <a:spAutoFit/>
          </a:bodyPr>
          <a:lstStyle/>
          <a:p>
            <a:r>
              <a:rPr lang="en-US" b="1" dirty="0">
                <a:solidFill>
                  <a:srgbClr val="FF7C2C"/>
                </a:solidFill>
                <a:latin typeface="Arial Black" panose="020B0604020202020204" pitchFamily="34" charset="0"/>
                <a:cs typeface="Arial Black" panose="020B0604020202020204" pitchFamily="34" charset="0"/>
              </a:rPr>
              <a:t>ALL-Industry Effort for ALL PLMA Members and Their Retailer Partners</a:t>
            </a:r>
          </a:p>
          <a:p>
            <a:endParaRPr lang="en-US" sz="800" b="1" dirty="0">
              <a:solidFill>
                <a:srgbClr val="0070C0"/>
              </a:solidFill>
              <a:latin typeface="Arial Black" panose="020B0604020202020204" pitchFamily="34" charset="0"/>
              <a:cs typeface="Arial Black" panose="020B0604020202020204" pitchFamily="34" charset="0"/>
            </a:endParaRPr>
          </a:p>
          <a:p>
            <a:pPr marL="194310" indent="-194310">
              <a:buSzPct val="92000"/>
              <a:buFont typeface="Wingdings" pitchFamily="2" charset="2"/>
              <a:buChar char="v"/>
            </a:pPr>
            <a:r>
              <a:rPr lang="en-US" sz="1300" dirty="0">
                <a:latin typeface="Arial" panose="020B0604020202020204" pitchFamily="34" charset="0"/>
                <a:cs typeface="Arial" panose="020B0604020202020204" pitchFamily="34" charset="0"/>
              </a:rPr>
              <a:t>Bringing together all segments of the industry to promote All Store Brands items across All categories to consumers</a:t>
            </a:r>
          </a:p>
          <a:p>
            <a:pPr marL="194310" indent="-194310">
              <a:buSzPct val="92000"/>
              <a:buFont typeface="Wingdings" pitchFamily="2" charset="2"/>
              <a:buChar char="v"/>
            </a:pPr>
            <a:endParaRPr lang="en-US" sz="1300" dirty="0">
              <a:latin typeface="Arial" panose="020B0604020202020204" pitchFamily="34" charset="0"/>
              <a:cs typeface="Arial" panose="020B0604020202020204" pitchFamily="34" charset="0"/>
            </a:endParaRPr>
          </a:p>
          <a:p>
            <a:pPr marL="194310" indent="-194310">
              <a:buSzPct val="92000"/>
              <a:buFont typeface="Wingdings" pitchFamily="2" charset="2"/>
              <a:buChar char="v"/>
            </a:pPr>
            <a:r>
              <a:rPr lang="en-US" sz="1300" dirty="0">
                <a:latin typeface="Arial" panose="020B0604020202020204" pitchFamily="34" charset="0"/>
                <a:cs typeface="Arial" panose="020B0604020202020204" pitchFamily="34" charset="0"/>
              </a:rPr>
              <a:t>In-store, Online, Nationally through Traditional, Digital and Social Media</a:t>
            </a:r>
          </a:p>
        </p:txBody>
      </p:sp>
      <p:sp>
        <p:nvSpPr>
          <p:cNvPr id="6" name="TextBox 5">
            <a:extLst>
              <a:ext uri="{FF2B5EF4-FFF2-40B4-BE49-F238E27FC236}">
                <a16:creationId xmlns:a16="http://schemas.microsoft.com/office/drawing/2014/main" id="{E488F6BC-F028-922D-F335-B36BAD150207}"/>
              </a:ext>
            </a:extLst>
          </p:cNvPr>
          <p:cNvSpPr txBox="1"/>
          <p:nvPr/>
        </p:nvSpPr>
        <p:spPr>
          <a:xfrm>
            <a:off x="346695" y="1587426"/>
            <a:ext cx="3213972" cy="1938992"/>
          </a:xfrm>
          <a:prstGeom prst="rect">
            <a:avLst/>
          </a:prstGeom>
          <a:noFill/>
        </p:spPr>
        <p:txBody>
          <a:bodyPr wrap="square" rtlCol="0">
            <a:spAutoFit/>
          </a:bodyPr>
          <a:lstStyle/>
          <a:p>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What is </a:t>
            </a:r>
          </a:p>
          <a:p>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Store Brands Month?</a:t>
            </a:r>
          </a:p>
          <a:p>
            <a:endParaRPr lang="en-US" sz="3000" dirty="0">
              <a:solidFill>
                <a:schemeClr val="accent1">
                  <a:lumMod val="75000"/>
                </a:schemeClr>
              </a:solidFill>
            </a:endParaRPr>
          </a:p>
        </p:txBody>
      </p:sp>
      <p:sp>
        <p:nvSpPr>
          <p:cNvPr id="3" name="TextBox 2">
            <a:extLst>
              <a:ext uri="{FF2B5EF4-FFF2-40B4-BE49-F238E27FC236}">
                <a16:creationId xmlns:a16="http://schemas.microsoft.com/office/drawing/2014/main" id="{005CF43D-52A1-5A20-77CE-BA9F5B85AC8F}"/>
              </a:ext>
            </a:extLst>
          </p:cNvPr>
          <p:cNvSpPr txBox="1"/>
          <p:nvPr/>
        </p:nvSpPr>
        <p:spPr>
          <a:xfrm>
            <a:off x="3875489" y="2571750"/>
            <a:ext cx="4921816" cy="1492716"/>
          </a:xfrm>
          <a:prstGeom prst="rect">
            <a:avLst/>
          </a:prstGeom>
          <a:noFill/>
        </p:spPr>
        <p:txBody>
          <a:bodyPr wrap="square" rtlCol="0">
            <a:spAutoFit/>
          </a:bodyPr>
          <a:lstStyle/>
          <a:p>
            <a:r>
              <a:rPr lang="en-US" b="1" dirty="0">
                <a:solidFill>
                  <a:srgbClr val="FF7C2C"/>
                </a:solidFill>
                <a:latin typeface="Arial Black" panose="020B0604020202020204" pitchFamily="34" charset="0"/>
                <a:cs typeface="Arial Black" panose="020B0604020202020204" pitchFamily="34" charset="0"/>
              </a:rPr>
              <a:t>Goals</a:t>
            </a:r>
            <a:r>
              <a:rPr lang="en-US" sz="1500" b="1" dirty="0">
                <a:latin typeface="Arial" panose="020B0604020202020204" pitchFamily="34" charset="0"/>
                <a:cs typeface="Arial" panose="020B0604020202020204" pitchFamily="34" charset="0"/>
              </a:rPr>
              <a:t> </a:t>
            </a:r>
          </a:p>
          <a:p>
            <a:endParaRPr lang="en-US" sz="800" b="1" dirty="0">
              <a:solidFill>
                <a:srgbClr val="0070C0"/>
              </a:solidFill>
              <a:latin typeface="Arial Black" panose="020B0604020202020204" pitchFamily="34" charset="0"/>
              <a:cs typeface="Arial Black" panose="020B0604020202020204" pitchFamily="34" charset="0"/>
            </a:endParaRPr>
          </a:p>
          <a:p>
            <a:pPr marL="192024" indent="-192024">
              <a:buFont typeface="Wingdings" panose="05000000000000000000" pitchFamily="2" charset="2"/>
              <a:buChar char="v"/>
            </a:pPr>
            <a:r>
              <a:rPr lang="en-US" sz="1300" dirty="0">
                <a:latin typeface="Arial" panose="020B0604020202020204" pitchFamily="34" charset="0"/>
                <a:cs typeface="Arial" panose="020B0604020202020204" pitchFamily="34" charset="0"/>
              </a:rPr>
              <a:t>Increase the Sales and Consumption of Private Brands </a:t>
            </a:r>
          </a:p>
          <a:p>
            <a:pPr marL="192024" indent="-192024">
              <a:buFont typeface="Wingdings" panose="05000000000000000000" pitchFamily="2" charset="2"/>
              <a:buChar char="v"/>
            </a:pPr>
            <a:endParaRPr lang="en-US" sz="1300" dirty="0">
              <a:latin typeface="Arial" panose="020B0604020202020204" pitchFamily="34" charset="0"/>
              <a:cs typeface="Arial" panose="020B0604020202020204" pitchFamily="34" charset="0"/>
            </a:endParaRPr>
          </a:p>
          <a:p>
            <a:pPr marL="192024" indent="-192024">
              <a:buFont typeface="Wingdings" panose="05000000000000000000" pitchFamily="2" charset="2"/>
              <a:buChar char="v"/>
            </a:pPr>
            <a:r>
              <a:rPr lang="en-US" sz="1300" dirty="0">
                <a:latin typeface="Arial" panose="020B0604020202020204" pitchFamily="34" charset="0"/>
                <a:cs typeface="Arial" panose="020B0604020202020204" pitchFamily="34" charset="0"/>
              </a:rPr>
              <a:t>Enhance the Overall Positive Sentiment of Products </a:t>
            </a:r>
          </a:p>
          <a:p>
            <a:pPr marL="192024" indent="-192024">
              <a:buFont typeface="Wingdings" panose="05000000000000000000" pitchFamily="2" charset="2"/>
              <a:buChar char="v"/>
            </a:pPr>
            <a:endParaRPr lang="en-US" sz="1300" dirty="0">
              <a:latin typeface="Arial" panose="020B0604020202020204" pitchFamily="34" charset="0"/>
              <a:cs typeface="Arial" panose="020B0604020202020204" pitchFamily="34" charset="0"/>
            </a:endParaRPr>
          </a:p>
          <a:p>
            <a:pPr marL="192024" indent="-192024">
              <a:buFont typeface="Wingdings" panose="05000000000000000000" pitchFamily="2" charset="2"/>
              <a:buChar char="v"/>
            </a:pPr>
            <a:r>
              <a:rPr lang="en-US" sz="1300" dirty="0">
                <a:latin typeface="Arial" panose="020B0604020202020204" pitchFamily="34" charset="0"/>
                <a:cs typeface="Arial" panose="020B0604020202020204" pitchFamily="34" charset="0"/>
              </a:rPr>
              <a:t>Continuing the Value. Quality. Innovation. Story </a:t>
            </a:r>
          </a:p>
        </p:txBody>
      </p:sp>
    </p:spTree>
    <p:extLst>
      <p:ext uri="{BB962C8B-B14F-4D97-AF65-F5344CB8AC3E}">
        <p14:creationId xmlns:p14="http://schemas.microsoft.com/office/powerpoint/2010/main" val="194869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500FFB00-5B4B-A993-4917-1E1AD727DDC5}"/>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55DAEE-2F33-5766-9753-46722DDFF2D0}"/>
              </a:ext>
            </a:extLst>
          </p:cNvPr>
          <p:cNvSpPr txBox="1"/>
          <p:nvPr/>
        </p:nvSpPr>
        <p:spPr>
          <a:xfrm>
            <a:off x="3556693" y="1370860"/>
            <a:ext cx="5023838" cy="2139047"/>
          </a:xfrm>
          <a:prstGeom prst="rect">
            <a:avLst/>
          </a:prstGeom>
          <a:noFill/>
        </p:spPr>
        <p:txBody>
          <a:bodyPr wrap="square" rtlCol="0">
            <a:spAutoFit/>
          </a:bodyPr>
          <a:lstStyle/>
          <a:p>
            <a:pPr marL="742950" marR="0" lvl="1" indent="-285750" algn="l">
              <a:spcBef>
                <a:spcPts val="0"/>
              </a:spcBef>
              <a:spcAft>
                <a:spcPts val="0"/>
              </a:spcAft>
              <a:buFont typeface="Wingdings" pitchFamily="2" charset="2"/>
              <a:buChar char="v"/>
            </a:pPr>
            <a:r>
              <a:rPr lang="en-US" sz="1900" u="none" strike="noStrike" dirty="0">
                <a:solidFill>
                  <a:srgbClr val="212121"/>
                </a:solidFill>
                <a:effectLst/>
                <a:latin typeface="Arial" panose="020B0604020202020204" pitchFamily="34" charset="0"/>
                <a:cs typeface="Arial" panose="020B0604020202020204" pitchFamily="34" charset="0"/>
              </a:rPr>
              <a:t>Increased Brand </a:t>
            </a:r>
            <a:r>
              <a:rPr lang="en-US" sz="1900" dirty="0">
                <a:solidFill>
                  <a:srgbClr val="212121"/>
                </a:solidFill>
                <a:latin typeface="Arial" panose="020B0604020202020204" pitchFamily="34" charset="0"/>
                <a:cs typeface="Arial" panose="020B0604020202020204" pitchFamily="34" charset="0"/>
              </a:rPr>
              <a:t>A</a:t>
            </a:r>
            <a:r>
              <a:rPr lang="en-US" sz="1900" u="none" strike="noStrike" dirty="0">
                <a:solidFill>
                  <a:srgbClr val="212121"/>
                </a:solidFill>
                <a:effectLst/>
                <a:latin typeface="Arial" panose="020B0604020202020204" pitchFamily="34" charset="0"/>
                <a:cs typeface="Arial" panose="020B0604020202020204" pitchFamily="34" charset="0"/>
              </a:rPr>
              <a:t>wareness</a:t>
            </a:r>
            <a:br>
              <a:rPr lang="en-US" sz="1900" u="none" strike="noStrike" dirty="0">
                <a:solidFill>
                  <a:srgbClr val="212121"/>
                </a:solidFill>
                <a:effectLst/>
                <a:latin typeface="Arial" panose="020B0604020202020204" pitchFamily="34" charset="0"/>
                <a:cs typeface="Arial" panose="020B0604020202020204" pitchFamily="34" charset="0"/>
              </a:rPr>
            </a:br>
            <a:r>
              <a:rPr lang="en-US" sz="1900" u="none" strike="noStrike" dirty="0">
                <a:solidFill>
                  <a:srgbClr val="212121"/>
                </a:solidFill>
                <a:effectLst/>
                <a:latin typeface="Arial" panose="020B0604020202020204" pitchFamily="34" charset="0"/>
                <a:cs typeface="Arial" panose="020B0604020202020204" pitchFamily="34" charset="0"/>
              </a:rPr>
              <a:t>of Your </a:t>
            </a:r>
            <a:r>
              <a:rPr lang="en-US" sz="1900" dirty="0">
                <a:solidFill>
                  <a:srgbClr val="212121"/>
                </a:solidFill>
                <a:latin typeface="Arial" panose="020B0604020202020204" pitchFamily="34" charset="0"/>
                <a:cs typeface="Arial" panose="020B0604020202020204" pitchFamily="34" charset="0"/>
              </a:rPr>
              <a:t>B</a:t>
            </a:r>
            <a:r>
              <a:rPr lang="en-US" sz="1900" u="none" strike="noStrike" dirty="0">
                <a:solidFill>
                  <a:srgbClr val="212121"/>
                </a:solidFill>
                <a:effectLst/>
                <a:latin typeface="Arial" panose="020B0604020202020204" pitchFamily="34" charset="0"/>
                <a:cs typeface="Arial" panose="020B0604020202020204" pitchFamily="34" charset="0"/>
              </a:rPr>
              <a:t>rands</a:t>
            </a:r>
          </a:p>
          <a:p>
            <a:pPr marL="742950" marR="0" lvl="1" indent="-285750" algn="l">
              <a:spcBef>
                <a:spcPts val="0"/>
              </a:spcBef>
              <a:spcAft>
                <a:spcPts val="0"/>
              </a:spcAft>
              <a:buFont typeface="Wingdings" pitchFamily="2" charset="2"/>
              <a:buChar char="v"/>
            </a:pPr>
            <a:endParaRPr lang="en-US" sz="1900" u="none" strike="noStrike" dirty="0">
              <a:solidFill>
                <a:srgbClr val="212121"/>
              </a:solidFill>
              <a:effectLst/>
              <a:latin typeface="Arial" panose="020B0604020202020204" pitchFamily="34" charset="0"/>
              <a:cs typeface="Arial" panose="020B0604020202020204" pitchFamily="34" charset="0"/>
            </a:endParaRPr>
          </a:p>
          <a:p>
            <a:pPr marL="742950" marR="0" lvl="1" indent="-285750" algn="l">
              <a:spcBef>
                <a:spcPts val="0"/>
              </a:spcBef>
              <a:spcAft>
                <a:spcPts val="0"/>
              </a:spcAft>
              <a:buFont typeface="Wingdings" pitchFamily="2" charset="2"/>
              <a:buChar char="v"/>
            </a:pPr>
            <a:r>
              <a:rPr lang="en-US" sz="1900" u="none" strike="noStrike" dirty="0">
                <a:solidFill>
                  <a:srgbClr val="212121"/>
                </a:solidFill>
                <a:effectLst/>
                <a:latin typeface="Arial" panose="020B0604020202020204" pitchFamily="34" charset="0"/>
                <a:cs typeface="Arial" panose="020B0604020202020204" pitchFamily="34" charset="0"/>
              </a:rPr>
              <a:t>Trial of New Product(s)</a:t>
            </a:r>
          </a:p>
          <a:p>
            <a:pPr marR="0" lvl="1" algn="l">
              <a:spcBef>
                <a:spcPts val="0"/>
              </a:spcBef>
              <a:spcAft>
                <a:spcPts val="0"/>
              </a:spcAft>
            </a:pPr>
            <a:endParaRPr lang="en-US" sz="1900" u="none" strike="noStrike" dirty="0">
              <a:solidFill>
                <a:srgbClr val="212121"/>
              </a:solidFill>
              <a:effectLst/>
              <a:latin typeface="Arial" panose="020B0604020202020204" pitchFamily="34" charset="0"/>
              <a:cs typeface="Arial" panose="020B0604020202020204" pitchFamily="34" charset="0"/>
            </a:endParaRPr>
          </a:p>
          <a:p>
            <a:pPr marL="742950" marR="0" lvl="1" indent="-285750" algn="l">
              <a:spcBef>
                <a:spcPts val="0"/>
              </a:spcBef>
              <a:spcAft>
                <a:spcPts val="0"/>
              </a:spcAft>
              <a:buFont typeface="Wingdings" pitchFamily="2" charset="2"/>
              <a:buChar char="v"/>
            </a:pPr>
            <a:r>
              <a:rPr lang="en-US" sz="1900" u="none" strike="noStrike" dirty="0">
                <a:solidFill>
                  <a:srgbClr val="212121"/>
                </a:solidFill>
                <a:effectLst/>
                <a:latin typeface="Arial" panose="020B0604020202020204" pitchFamily="34" charset="0"/>
                <a:cs typeface="Arial" panose="020B0604020202020204" pitchFamily="34" charset="0"/>
              </a:rPr>
              <a:t>Increased Penetration of Your </a:t>
            </a:r>
            <a:r>
              <a:rPr lang="en-US" sz="1900" dirty="0">
                <a:solidFill>
                  <a:srgbClr val="212121"/>
                </a:solidFill>
                <a:latin typeface="Arial" panose="020B0604020202020204" pitchFamily="34" charset="0"/>
                <a:cs typeface="Arial" panose="020B0604020202020204" pitchFamily="34" charset="0"/>
              </a:rPr>
              <a:t>B</a:t>
            </a:r>
            <a:r>
              <a:rPr lang="en-US" sz="1900" u="none" strike="noStrike" dirty="0">
                <a:solidFill>
                  <a:srgbClr val="212121"/>
                </a:solidFill>
                <a:effectLst/>
                <a:latin typeface="Arial" panose="020B0604020202020204" pitchFamily="34" charset="0"/>
                <a:cs typeface="Arial" panose="020B0604020202020204" pitchFamily="34" charset="0"/>
              </a:rPr>
              <a:t>rands</a:t>
            </a:r>
          </a:p>
          <a:p>
            <a:pPr marL="742950" marR="0" lvl="1" indent="-285750" algn="l">
              <a:spcBef>
                <a:spcPts val="0"/>
              </a:spcBef>
              <a:spcAft>
                <a:spcPts val="0"/>
              </a:spcAft>
              <a:buFont typeface="Wingdings" pitchFamily="2" charset="2"/>
              <a:buChar char="v"/>
            </a:pPr>
            <a:endParaRPr lang="en-US" sz="1900" u="none" strike="noStrike" dirty="0">
              <a:solidFill>
                <a:srgbClr val="21212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A44272A-89EF-B80B-93C2-9C92E9194814}"/>
              </a:ext>
            </a:extLst>
          </p:cNvPr>
          <p:cNvSpPr txBox="1"/>
          <p:nvPr/>
        </p:nvSpPr>
        <p:spPr>
          <a:xfrm>
            <a:off x="672042" y="1797871"/>
            <a:ext cx="3008384" cy="1015663"/>
          </a:xfrm>
          <a:prstGeom prst="rect">
            <a:avLst/>
          </a:prstGeom>
          <a:noFill/>
        </p:spPr>
        <p:txBody>
          <a:bodyPr wrap="square" rtlCol="0">
            <a:spAutoFit/>
          </a:bodyPr>
          <a:lstStyle/>
          <a:p>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What is Success?</a:t>
            </a:r>
            <a:endParaRPr lang="en-US" sz="3000" dirty="0">
              <a:solidFill>
                <a:schemeClr val="accent1">
                  <a:lumMod val="75000"/>
                </a:schemeClr>
              </a:solidFill>
            </a:endParaRPr>
          </a:p>
        </p:txBody>
      </p:sp>
    </p:spTree>
    <p:extLst>
      <p:ext uri="{BB962C8B-B14F-4D97-AF65-F5344CB8AC3E}">
        <p14:creationId xmlns:p14="http://schemas.microsoft.com/office/powerpoint/2010/main" val="214741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A9013-F885-4FFD-FC87-40A6054267A1}"/>
              </a:ext>
            </a:extLst>
          </p:cNvPr>
          <p:cNvSpPr/>
          <p:nvPr/>
        </p:nvSpPr>
        <p:spPr>
          <a:xfrm>
            <a:off x="0" y="654"/>
            <a:ext cx="9144000" cy="514350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E0FAD1-11A2-1A7D-BCFA-6A86821CC6C2}"/>
              </a:ext>
            </a:extLst>
          </p:cNvPr>
          <p:cNvSpPr txBox="1"/>
          <p:nvPr/>
        </p:nvSpPr>
        <p:spPr>
          <a:xfrm>
            <a:off x="5004706" y="1617875"/>
            <a:ext cx="3498273" cy="2585323"/>
          </a:xfrm>
          <a:prstGeom prst="rect">
            <a:avLst/>
          </a:prstGeom>
          <a:noFill/>
        </p:spPr>
        <p:txBody>
          <a:bodyPr wrap="square" rtlCol="0">
            <a:spAutoFit/>
          </a:bodyPr>
          <a:lstStyle/>
          <a:p>
            <a:pPr algn="ctr"/>
            <a:r>
              <a:rPr lang="en-US" sz="5400" b="1" u="none" strike="noStrike" dirty="0">
                <a:solidFill>
                  <a:srgbClr val="29266B"/>
                </a:solidFill>
                <a:effectLst/>
                <a:latin typeface="Arial Black" panose="020B0604020202020204" pitchFamily="34" charset="0"/>
                <a:cs typeface="Arial Black" panose="020B0604020202020204" pitchFamily="34" charset="0"/>
              </a:rPr>
              <a:t>You </a:t>
            </a:r>
          </a:p>
          <a:p>
            <a:pPr algn="ctr"/>
            <a:r>
              <a:rPr lang="en-US" sz="5400" b="1" dirty="0">
                <a:solidFill>
                  <a:srgbClr val="002060"/>
                </a:solidFill>
                <a:latin typeface="Arial Black" panose="020B0604020202020204" pitchFamily="34" charset="0"/>
                <a:cs typeface="Arial Black" panose="020B0604020202020204" pitchFamily="34" charset="0"/>
              </a:rPr>
              <a:t>ACE</a:t>
            </a:r>
            <a:r>
              <a:rPr lang="en-US" sz="5400" b="1" dirty="0">
                <a:solidFill>
                  <a:srgbClr val="29266B"/>
                </a:solidFill>
                <a:latin typeface="Arial Black" panose="020B0604020202020204" pitchFamily="34" charset="0"/>
                <a:cs typeface="Arial Black" panose="020B0604020202020204" pitchFamily="34" charset="0"/>
              </a:rPr>
              <a:t>D </a:t>
            </a:r>
          </a:p>
          <a:p>
            <a:pPr algn="ctr"/>
            <a:r>
              <a:rPr lang="en-US" sz="5400" b="1" dirty="0">
                <a:solidFill>
                  <a:srgbClr val="29266B"/>
                </a:solidFill>
                <a:latin typeface="Arial Black" panose="020B0604020202020204" pitchFamily="34" charset="0"/>
                <a:cs typeface="Arial Black" panose="020B0604020202020204" pitchFamily="34" charset="0"/>
              </a:rPr>
              <a:t>It!</a:t>
            </a:r>
            <a:endParaRPr lang="en-US" sz="5400" b="1" u="none" strike="noStrike" dirty="0">
              <a:solidFill>
                <a:srgbClr val="29266B"/>
              </a:solidFill>
              <a:effectLst/>
              <a:latin typeface="Arial Black" panose="020B0604020202020204" pitchFamily="34" charset="0"/>
              <a:cs typeface="Arial Black" panose="020B0604020202020204" pitchFamily="34" charset="0"/>
            </a:endParaRPr>
          </a:p>
        </p:txBody>
      </p:sp>
      <p:sp>
        <p:nvSpPr>
          <p:cNvPr id="9" name="Rounded Rectangle 8">
            <a:extLst>
              <a:ext uri="{FF2B5EF4-FFF2-40B4-BE49-F238E27FC236}">
                <a16:creationId xmlns:a16="http://schemas.microsoft.com/office/drawing/2014/main" id="{69A755DC-22F6-93D5-6C42-8E9673C6FACB}"/>
              </a:ext>
            </a:extLst>
          </p:cNvPr>
          <p:cNvSpPr/>
          <p:nvPr/>
        </p:nvSpPr>
        <p:spPr>
          <a:xfrm>
            <a:off x="989026" y="1541638"/>
            <a:ext cx="4172006" cy="2809841"/>
          </a:xfrm>
          <a:prstGeom prst="roundRect">
            <a:avLst>
              <a:gd name="adj" fmla="val 2159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3739EE-55F8-10F0-5888-0BF1B8F0B7B5}"/>
              </a:ext>
            </a:extLst>
          </p:cNvPr>
          <p:cNvSpPr txBox="1"/>
          <p:nvPr/>
        </p:nvSpPr>
        <p:spPr>
          <a:xfrm>
            <a:off x="328137" y="587458"/>
            <a:ext cx="8487726" cy="553998"/>
          </a:xfrm>
          <a:prstGeom prst="rect">
            <a:avLst/>
          </a:prstGeom>
          <a:noFill/>
        </p:spPr>
        <p:txBody>
          <a:bodyPr wrap="square">
            <a:spAutoFit/>
          </a:bodyPr>
          <a:lstStyle/>
          <a:p>
            <a:r>
              <a:rPr lang="en-US" sz="3000" b="1" dirty="0">
                <a:solidFill>
                  <a:srgbClr val="002060"/>
                </a:solidFill>
                <a:latin typeface="Arial Black" panose="020B0604020202020204" pitchFamily="34" charset="0"/>
                <a:cs typeface="Arial Black" panose="020B0604020202020204" pitchFamily="34" charset="0"/>
              </a:rPr>
              <a:t>Awareness, </a:t>
            </a:r>
            <a:r>
              <a:rPr lang="en-US" sz="3000" b="1" dirty="0">
                <a:solidFill>
                  <a:srgbClr val="04B1AB"/>
                </a:solidFill>
                <a:latin typeface="Arial Black" panose="020B0604020202020204" pitchFamily="34" charset="0"/>
                <a:cs typeface="Arial Black" panose="020B0604020202020204" pitchFamily="34" charset="0"/>
              </a:rPr>
              <a:t>Collaboration, </a:t>
            </a:r>
            <a:r>
              <a:rPr lang="en-US" sz="3000" b="1" dirty="0">
                <a:solidFill>
                  <a:srgbClr val="FF7C2C"/>
                </a:solidFill>
                <a:latin typeface="Arial Black" panose="020B0604020202020204" pitchFamily="34" charset="0"/>
                <a:cs typeface="Arial Black" panose="020B0604020202020204" pitchFamily="34" charset="0"/>
              </a:rPr>
              <a:t>Engagement</a:t>
            </a:r>
          </a:p>
        </p:txBody>
      </p:sp>
      <p:pic>
        <p:nvPicPr>
          <p:cNvPr id="2" name="Picture 1">
            <a:extLst>
              <a:ext uri="{FF2B5EF4-FFF2-40B4-BE49-F238E27FC236}">
                <a16:creationId xmlns:a16="http://schemas.microsoft.com/office/drawing/2014/main" id="{65549F43-58A0-F393-E9AC-58249A85487D}"/>
              </a:ext>
            </a:extLst>
          </p:cNvPr>
          <p:cNvPicPr>
            <a:picLocks noChangeAspect="1"/>
          </p:cNvPicPr>
          <p:nvPr/>
        </p:nvPicPr>
        <p:blipFill>
          <a:blip r:embed="rId2"/>
          <a:srcRect/>
          <a:stretch/>
        </p:blipFill>
        <p:spPr>
          <a:xfrm>
            <a:off x="1243088" y="1671110"/>
            <a:ext cx="3761618" cy="2478854"/>
          </a:xfrm>
          <a:prstGeom prst="rect">
            <a:avLst/>
          </a:prstGeom>
          <a:effectLst/>
        </p:spPr>
      </p:pic>
    </p:spTree>
    <p:extLst>
      <p:ext uri="{BB962C8B-B14F-4D97-AF65-F5344CB8AC3E}">
        <p14:creationId xmlns:p14="http://schemas.microsoft.com/office/powerpoint/2010/main" val="300860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19CE9C73-B355-17D9-2E5D-4DB35EE45231}"/>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7C80B5-C69A-7BDD-F021-4DDDA9AD5E89}"/>
              </a:ext>
            </a:extLst>
          </p:cNvPr>
          <p:cNvSpPr txBox="1"/>
          <p:nvPr/>
        </p:nvSpPr>
        <p:spPr>
          <a:xfrm>
            <a:off x="3571448" y="1295159"/>
            <a:ext cx="5063454" cy="2970044"/>
          </a:xfrm>
          <a:prstGeom prst="rect">
            <a:avLst/>
          </a:prstGeom>
          <a:noFill/>
        </p:spPr>
        <p:txBody>
          <a:bodyPr wrap="square" rtlCol="0">
            <a:spAutoFit/>
          </a:bodyPr>
          <a:lstStyle/>
          <a:p>
            <a:pPr marL="742950" marR="0" lvl="1" indent="-285750" algn="l">
              <a:spcBef>
                <a:spcPts val="0"/>
              </a:spcBef>
              <a:spcAft>
                <a:spcPts val="0"/>
              </a:spcAft>
              <a:buFont typeface="Wingdings" pitchFamily="2" charset="2"/>
              <a:buChar char="v"/>
            </a:pPr>
            <a:r>
              <a:rPr lang="en-US" sz="1700" u="none" strike="noStrike" dirty="0">
                <a:solidFill>
                  <a:srgbClr val="212121"/>
                </a:solidFill>
                <a:effectLst/>
                <a:latin typeface="Arial" panose="020B0604020202020204" pitchFamily="34" charset="0"/>
                <a:cs typeface="Arial" panose="020B0604020202020204" pitchFamily="34" charset="0"/>
              </a:rPr>
              <a:t>Matching large portfolio multi-category brand owners with thematic merchandising events</a:t>
            </a:r>
            <a:endParaRPr lang="en-US" sz="1700" u="none" strike="sngStrike" dirty="0">
              <a:solidFill>
                <a:srgbClr val="212121"/>
              </a:solidFill>
              <a:effectLst/>
              <a:latin typeface="Arial" panose="020B0604020202020204" pitchFamily="34" charset="0"/>
              <a:cs typeface="Arial" panose="020B0604020202020204" pitchFamily="34" charset="0"/>
            </a:endParaRPr>
          </a:p>
          <a:p>
            <a:pPr marR="0" lvl="1" algn="l">
              <a:spcBef>
                <a:spcPts val="0"/>
              </a:spcBef>
              <a:spcAft>
                <a:spcPts val="0"/>
              </a:spcAft>
            </a:pPr>
            <a:endParaRPr lang="en-US" sz="1700" b="1" u="sng" strike="noStrike" dirty="0">
              <a:solidFill>
                <a:srgbClr val="212121"/>
              </a:solidFill>
              <a:effectLst/>
              <a:latin typeface="Arial" panose="020B0604020202020204" pitchFamily="34" charset="0"/>
              <a:cs typeface="Arial" panose="020B0604020202020204" pitchFamily="34" charset="0"/>
            </a:endParaRPr>
          </a:p>
          <a:p>
            <a:pPr marL="742950" marR="0" lvl="1" indent="-285750" algn="l">
              <a:spcBef>
                <a:spcPts val="0"/>
              </a:spcBef>
              <a:spcAft>
                <a:spcPts val="0"/>
              </a:spcAft>
              <a:buFont typeface="Wingdings" pitchFamily="2" charset="2"/>
              <a:buChar char="v"/>
            </a:pPr>
            <a:r>
              <a:rPr lang="en-US" sz="1700" u="none" strike="noStrike" dirty="0">
                <a:solidFill>
                  <a:srgbClr val="212121"/>
                </a:solidFill>
                <a:effectLst/>
                <a:latin typeface="Arial" panose="020B0604020202020204" pitchFamily="34" charset="0"/>
                <a:cs typeface="Arial" panose="020B0604020202020204" pitchFamily="34" charset="0"/>
              </a:rPr>
              <a:t>Create awareness and value described as: Great </a:t>
            </a:r>
            <a:r>
              <a:rPr lang="en-US" sz="1700" dirty="0">
                <a:solidFill>
                  <a:srgbClr val="212121"/>
                </a:solidFill>
                <a:latin typeface="Arial" panose="020B0604020202020204" pitchFamily="34" charset="0"/>
                <a:cs typeface="Arial" panose="020B0604020202020204" pitchFamily="34" charset="0"/>
              </a:rPr>
              <a:t>Q</a:t>
            </a:r>
            <a:r>
              <a:rPr lang="en-US" sz="1700" u="none" strike="noStrike" dirty="0">
                <a:solidFill>
                  <a:srgbClr val="212121"/>
                </a:solidFill>
                <a:effectLst/>
                <a:latin typeface="Arial" panose="020B0604020202020204" pitchFamily="34" charset="0"/>
                <a:cs typeface="Arial" panose="020B0604020202020204" pitchFamily="34" charset="0"/>
              </a:rPr>
              <a:t>uality at Everyday </a:t>
            </a:r>
            <a:r>
              <a:rPr lang="en-US" sz="1700" dirty="0">
                <a:solidFill>
                  <a:srgbClr val="212121"/>
                </a:solidFill>
                <a:latin typeface="Arial" panose="020B0604020202020204" pitchFamily="34" charset="0"/>
                <a:cs typeface="Arial" panose="020B0604020202020204" pitchFamily="34" charset="0"/>
              </a:rPr>
              <a:t>B</a:t>
            </a:r>
            <a:r>
              <a:rPr lang="en-US" sz="1700" u="none" strike="noStrike" dirty="0">
                <a:solidFill>
                  <a:srgbClr val="212121"/>
                </a:solidFill>
                <a:effectLst/>
                <a:latin typeface="Arial" panose="020B0604020202020204" pitchFamily="34" charset="0"/>
                <a:cs typeface="Arial" panose="020B0604020202020204" pitchFamily="34" charset="0"/>
              </a:rPr>
              <a:t>etter </a:t>
            </a:r>
            <a:r>
              <a:rPr lang="en-US" sz="1700" dirty="0">
                <a:solidFill>
                  <a:srgbClr val="212121"/>
                </a:solidFill>
                <a:latin typeface="Arial" panose="020B0604020202020204" pitchFamily="34" charset="0"/>
                <a:cs typeface="Arial" panose="020B0604020202020204" pitchFamily="34" charset="0"/>
              </a:rPr>
              <a:t>P</a:t>
            </a:r>
            <a:r>
              <a:rPr lang="en-US" sz="1700" u="none" strike="noStrike" dirty="0">
                <a:solidFill>
                  <a:srgbClr val="212121"/>
                </a:solidFill>
                <a:effectLst/>
                <a:latin typeface="Arial" panose="020B0604020202020204" pitchFamily="34" charset="0"/>
                <a:cs typeface="Arial" panose="020B0604020202020204" pitchFamily="34" charset="0"/>
              </a:rPr>
              <a:t>rices</a:t>
            </a:r>
          </a:p>
          <a:p>
            <a:pPr marL="742950" marR="0" lvl="1" indent="-285750" algn="l">
              <a:spcBef>
                <a:spcPts val="0"/>
              </a:spcBef>
              <a:spcAft>
                <a:spcPts val="0"/>
              </a:spcAft>
              <a:buFont typeface="Wingdings" pitchFamily="2" charset="2"/>
              <a:buChar char="v"/>
            </a:pPr>
            <a:endParaRPr lang="en-US" sz="1700" dirty="0">
              <a:solidFill>
                <a:srgbClr val="212121"/>
              </a:solidFill>
              <a:latin typeface="Arial" panose="020B0604020202020204" pitchFamily="34" charset="0"/>
              <a:cs typeface="Arial" panose="020B0604020202020204" pitchFamily="34" charset="0"/>
            </a:endParaRPr>
          </a:p>
          <a:p>
            <a:pPr marL="742950" lvl="1" indent="-285750">
              <a:buFont typeface="Wingdings" pitchFamily="2" charset="2"/>
              <a:buChar char="v"/>
            </a:pPr>
            <a:r>
              <a:rPr lang="en-US" sz="1700" strike="noStrike" dirty="0">
                <a:solidFill>
                  <a:srgbClr val="212121"/>
                </a:solidFill>
                <a:effectLst/>
                <a:latin typeface="Arial" panose="020B0604020202020204" pitchFamily="34" charset="0"/>
                <a:cs typeface="Arial" panose="020B0604020202020204" pitchFamily="34" charset="0"/>
              </a:rPr>
              <a:t>NOT</a:t>
            </a:r>
            <a:r>
              <a:rPr lang="en-US" sz="1700" b="1" strike="noStrike" dirty="0">
                <a:solidFill>
                  <a:srgbClr val="212121"/>
                </a:solidFill>
                <a:effectLst/>
                <a:latin typeface="Arial" panose="020B0604020202020204" pitchFamily="34" charset="0"/>
                <a:cs typeface="Arial" panose="020B0604020202020204" pitchFamily="34" charset="0"/>
              </a:rPr>
              <a:t> </a:t>
            </a:r>
            <a:r>
              <a:rPr lang="en-US" sz="1700" u="none" strike="noStrike" dirty="0">
                <a:solidFill>
                  <a:srgbClr val="212121"/>
                </a:solidFill>
                <a:effectLst/>
                <a:latin typeface="Arial" panose="020B0604020202020204" pitchFamily="34" charset="0"/>
                <a:cs typeface="Arial" panose="020B0604020202020204" pitchFamily="34" charset="0"/>
              </a:rPr>
              <a:t>about price or discounts on everyday prices</a:t>
            </a:r>
          </a:p>
          <a:p>
            <a:pPr marL="742950" marR="0" lvl="1" indent="-285750" algn="l">
              <a:spcBef>
                <a:spcPts val="0"/>
              </a:spcBef>
              <a:spcAft>
                <a:spcPts val="0"/>
              </a:spcAft>
              <a:buFont typeface="Wingdings" pitchFamily="2" charset="2"/>
              <a:buChar char="v"/>
            </a:pPr>
            <a:endParaRPr lang="en-US" sz="1700" u="none" strike="noStrike" dirty="0">
              <a:solidFill>
                <a:srgbClr val="212121"/>
              </a:solidFill>
              <a:effectLst/>
              <a:latin typeface="Arial" panose="020B0604020202020204" pitchFamily="34" charset="0"/>
              <a:cs typeface="Arial" panose="020B0604020202020204" pitchFamily="34" charset="0"/>
            </a:endParaRPr>
          </a:p>
          <a:p>
            <a:endParaRPr lang="en-US" sz="1700" dirty="0"/>
          </a:p>
        </p:txBody>
      </p:sp>
      <p:sp>
        <p:nvSpPr>
          <p:cNvPr id="6" name="TextBox 5">
            <a:extLst>
              <a:ext uri="{FF2B5EF4-FFF2-40B4-BE49-F238E27FC236}">
                <a16:creationId xmlns:a16="http://schemas.microsoft.com/office/drawing/2014/main" id="{E488F6BC-F028-922D-F335-B36BAD150207}"/>
              </a:ext>
            </a:extLst>
          </p:cNvPr>
          <p:cNvSpPr txBox="1"/>
          <p:nvPr/>
        </p:nvSpPr>
        <p:spPr>
          <a:xfrm>
            <a:off x="310886" y="1273742"/>
            <a:ext cx="3468634" cy="2400657"/>
          </a:xfrm>
          <a:prstGeom prst="rect">
            <a:avLst/>
          </a:prstGeom>
          <a:noFill/>
        </p:spPr>
        <p:txBody>
          <a:bodyPr wrap="square" rtlCol="0">
            <a:spAutoFit/>
          </a:bodyPr>
          <a:lstStyle/>
          <a:p>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The</a:t>
            </a:r>
            <a:b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br>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Purpose</a:t>
            </a:r>
            <a:r>
              <a:rPr lang="en-US" sz="3000" b="1" dirty="0">
                <a:solidFill>
                  <a:schemeClr val="accent1">
                    <a:lumMod val="75000"/>
                  </a:schemeClr>
                </a:solidFill>
                <a:latin typeface="Arial Black" panose="020B0604020202020204" pitchFamily="34" charset="0"/>
                <a:cs typeface="Arial Black" panose="020B0604020202020204" pitchFamily="34" charset="0"/>
              </a:rPr>
              <a:t> </a:t>
            </a:r>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of Store Brands</a:t>
            </a:r>
            <a:b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br>
            <a:r>
              <a:rPr lang="en-US" sz="3000" b="1" u="none" strike="noStrike" dirty="0">
                <a:solidFill>
                  <a:schemeClr val="accent1">
                    <a:lumMod val="75000"/>
                  </a:schemeClr>
                </a:solidFill>
                <a:effectLst/>
                <a:latin typeface="Arial Black" panose="020B0604020202020204" pitchFamily="34" charset="0"/>
                <a:cs typeface="Arial Black" panose="020B0604020202020204" pitchFamily="34" charset="0"/>
              </a:rPr>
              <a:t>Month</a:t>
            </a:r>
          </a:p>
          <a:p>
            <a:endParaRPr lang="en-US" sz="3000" dirty="0">
              <a:solidFill>
                <a:schemeClr val="accent1">
                  <a:lumMod val="75000"/>
                </a:schemeClr>
              </a:solidFill>
            </a:endParaRPr>
          </a:p>
        </p:txBody>
      </p:sp>
    </p:spTree>
    <p:extLst>
      <p:ext uri="{BB962C8B-B14F-4D97-AF65-F5344CB8AC3E}">
        <p14:creationId xmlns:p14="http://schemas.microsoft.com/office/powerpoint/2010/main" val="241263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A9013-F885-4FFD-FC87-40A6054267A1}"/>
              </a:ext>
            </a:extLst>
          </p:cNvPr>
          <p:cNvSpPr/>
          <p:nvPr/>
        </p:nvSpPr>
        <p:spPr>
          <a:xfrm>
            <a:off x="0" y="0"/>
            <a:ext cx="9144000" cy="514350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E0FAD1-11A2-1A7D-BCFA-6A86821CC6C2}"/>
              </a:ext>
            </a:extLst>
          </p:cNvPr>
          <p:cNvSpPr txBox="1"/>
          <p:nvPr/>
        </p:nvSpPr>
        <p:spPr>
          <a:xfrm>
            <a:off x="5099273" y="1915533"/>
            <a:ext cx="3639037" cy="1169551"/>
          </a:xfrm>
          <a:prstGeom prst="rect">
            <a:avLst/>
          </a:prstGeom>
          <a:noFill/>
        </p:spPr>
        <p:txBody>
          <a:bodyPr wrap="square" rtlCol="0">
            <a:spAutoFit/>
          </a:bodyPr>
          <a:lstStyle/>
          <a:p>
            <a:r>
              <a:rPr lang="en-US" sz="3500" b="1" u="none" strike="noStrike" dirty="0">
                <a:solidFill>
                  <a:srgbClr val="002060"/>
                </a:solidFill>
                <a:effectLst/>
                <a:latin typeface="Arial Black" panose="020B0604020202020204" pitchFamily="34" charset="0"/>
                <a:cs typeface="Arial Black" panose="020B0604020202020204" pitchFamily="34" charset="0"/>
              </a:rPr>
              <a:t>Guidelines </a:t>
            </a:r>
          </a:p>
          <a:p>
            <a:r>
              <a:rPr lang="en-US" sz="3500" b="1" u="none" strike="noStrike" dirty="0">
                <a:solidFill>
                  <a:srgbClr val="002060"/>
                </a:solidFill>
                <a:effectLst/>
                <a:latin typeface="Arial Black" panose="020B0604020202020204" pitchFamily="34" charset="0"/>
                <a:cs typeface="Arial Black" panose="020B0604020202020204" pitchFamily="34" charset="0"/>
              </a:rPr>
              <a:t>for Retailers</a:t>
            </a:r>
          </a:p>
        </p:txBody>
      </p:sp>
      <p:sp>
        <p:nvSpPr>
          <p:cNvPr id="4" name="Rounded Rectangle 3">
            <a:extLst>
              <a:ext uri="{FF2B5EF4-FFF2-40B4-BE49-F238E27FC236}">
                <a16:creationId xmlns:a16="http://schemas.microsoft.com/office/drawing/2014/main" id="{A73DCC42-3A8F-1A83-6628-F6A7861F1D5F}"/>
              </a:ext>
            </a:extLst>
          </p:cNvPr>
          <p:cNvSpPr/>
          <p:nvPr/>
        </p:nvSpPr>
        <p:spPr>
          <a:xfrm>
            <a:off x="578885" y="1130825"/>
            <a:ext cx="4172006" cy="2809841"/>
          </a:xfrm>
          <a:prstGeom prst="roundRect">
            <a:avLst>
              <a:gd name="adj" fmla="val 2159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C8BC5B-4841-89DD-4FCF-5BC39B8D5AB5}"/>
              </a:ext>
            </a:extLst>
          </p:cNvPr>
          <p:cNvPicPr>
            <a:picLocks noChangeAspect="1"/>
          </p:cNvPicPr>
          <p:nvPr/>
        </p:nvPicPr>
        <p:blipFill>
          <a:blip r:embed="rId2"/>
          <a:srcRect/>
          <a:stretch/>
        </p:blipFill>
        <p:spPr>
          <a:xfrm>
            <a:off x="837276" y="1298120"/>
            <a:ext cx="3742888" cy="2466511"/>
          </a:xfrm>
          <a:prstGeom prst="rect">
            <a:avLst/>
          </a:prstGeom>
          <a:effectLst/>
        </p:spPr>
      </p:pic>
    </p:spTree>
    <p:extLst>
      <p:ext uri="{BB962C8B-B14F-4D97-AF65-F5344CB8AC3E}">
        <p14:creationId xmlns:p14="http://schemas.microsoft.com/office/powerpoint/2010/main" val="33839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a:extLst>
              <a:ext uri="{FF2B5EF4-FFF2-40B4-BE49-F238E27FC236}">
                <a16:creationId xmlns:a16="http://schemas.microsoft.com/office/drawing/2014/main" id="{53254516-846D-3C18-968A-05D0D2CEFBCB}"/>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8A3EA3-5326-53EF-C365-9B7B3D97B9C7}"/>
              </a:ext>
            </a:extLst>
          </p:cNvPr>
          <p:cNvSpPr txBox="1"/>
          <p:nvPr/>
        </p:nvSpPr>
        <p:spPr>
          <a:xfrm>
            <a:off x="310886" y="1273742"/>
            <a:ext cx="3281010" cy="2092881"/>
          </a:xfrm>
          <a:prstGeom prst="rect">
            <a:avLst/>
          </a:prstGeom>
          <a:noFill/>
        </p:spPr>
        <p:txBody>
          <a:bodyPr wrap="square" rtlCol="0">
            <a:spAutoFit/>
          </a:bodyPr>
          <a:lstStyle/>
          <a:p>
            <a:r>
              <a:rPr lang="en-US" sz="2600" b="1" u="none" strike="noStrike" dirty="0">
                <a:solidFill>
                  <a:schemeClr val="accent1">
                    <a:lumMod val="75000"/>
                  </a:schemeClr>
                </a:solidFill>
                <a:effectLst/>
                <a:latin typeface="Arial Black" panose="020B0604020202020204" pitchFamily="34" charset="0"/>
                <a:cs typeface="Arial Black" panose="020B0604020202020204" pitchFamily="34" charset="0"/>
              </a:rPr>
              <a:t>Here are some of the </a:t>
            </a:r>
            <a:r>
              <a:rPr lang="en-US" sz="2600" b="1" u="none" strike="noStrike" dirty="0">
                <a:solidFill>
                  <a:srgbClr val="2F5597"/>
                </a:solidFill>
                <a:effectLst/>
                <a:latin typeface="Arial Black" panose="020B0604020202020204" pitchFamily="34" charset="0"/>
                <a:cs typeface="Arial Black" panose="020B0604020202020204" pitchFamily="34" charset="0"/>
              </a:rPr>
              <a:t>best</a:t>
            </a:r>
            <a:r>
              <a:rPr lang="en-US" sz="2600" b="1" u="none" strike="noStrike" dirty="0">
                <a:solidFill>
                  <a:schemeClr val="accent1">
                    <a:lumMod val="75000"/>
                  </a:schemeClr>
                </a:solidFill>
                <a:effectLst/>
                <a:latin typeface="Arial Black" panose="020B0604020202020204" pitchFamily="34" charset="0"/>
                <a:cs typeface="Arial Black" panose="020B0604020202020204" pitchFamily="34" charset="0"/>
              </a:rPr>
              <a:t> ways to use your</a:t>
            </a:r>
          </a:p>
          <a:p>
            <a:r>
              <a:rPr lang="en-US" sz="2600" b="1" u="none" strike="noStrike" dirty="0">
                <a:solidFill>
                  <a:schemeClr val="accent1">
                    <a:lumMod val="75000"/>
                  </a:schemeClr>
                </a:solidFill>
                <a:effectLst/>
                <a:latin typeface="Arial Black" panose="020B0604020202020204" pitchFamily="34" charset="0"/>
                <a:cs typeface="Arial Black" panose="020B0604020202020204" pitchFamily="34" charset="0"/>
              </a:rPr>
              <a:t>Store Brands Month Logo</a:t>
            </a:r>
            <a:endParaRPr lang="en-US" sz="2600" dirty="0">
              <a:solidFill>
                <a:schemeClr val="accent1">
                  <a:lumMod val="75000"/>
                </a:schemeClr>
              </a:solidFill>
            </a:endParaRPr>
          </a:p>
        </p:txBody>
      </p:sp>
      <p:sp>
        <p:nvSpPr>
          <p:cNvPr id="4" name="TextBox 3">
            <a:extLst>
              <a:ext uri="{FF2B5EF4-FFF2-40B4-BE49-F238E27FC236}">
                <a16:creationId xmlns:a16="http://schemas.microsoft.com/office/drawing/2014/main" id="{43519888-8E5A-8881-D76A-57FE60201C81}"/>
              </a:ext>
            </a:extLst>
          </p:cNvPr>
          <p:cNvSpPr txBox="1"/>
          <p:nvPr/>
        </p:nvSpPr>
        <p:spPr>
          <a:xfrm>
            <a:off x="4374883" y="574921"/>
            <a:ext cx="4128489" cy="3539430"/>
          </a:xfrm>
          <a:prstGeom prst="rect">
            <a:avLst/>
          </a:prstGeom>
          <a:noFill/>
        </p:spPr>
        <p:txBody>
          <a:bodyPr wrap="square" rtlCol="0">
            <a:spAutoFit/>
          </a:bodyPr>
          <a:lstStyle/>
          <a:p>
            <a:pPr marL="285750" indent="-285750">
              <a:buFont typeface="Wingdings" pitchFamily="2" charset="2"/>
              <a:buChar char="v"/>
            </a:pPr>
            <a:r>
              <a:rPr lang="en-US" sz="1600" dirty="0">
                <a:latin typeface="Arial" panose="020B0604020202020204" pitchFamily="34" charset="0"/>
                <a:cs typeface="Arial" panose="020B0604020202020204" pitchFamily="34" charset="0"/>
              </a:rPr>
              <a:t>Keep all colors and proportions of the logo as is</a:t>
            </a:r>
          </a:p>
          <a:p>
            <a:pPr marL="285750" indent="-285750">
              <a:buFont typeface="Wingdings" pitchFamily="2" charset="2"/>
              <a:buChar char="v"/>
            </a:pPr>
            <a:endParaRPr lang="en-US" sz="1600" dirty="0">
              <a:latin typeface="Arial" panose="020B0604020202020204" pitchFamily="34" charset="0"/>
              <a:cs typeface="Arial" panose="020B0604020202020204" pitchFamily="34" charset="0"/>
            </a:endParaRPr>
          </a:p>
          <a:p>
            <a:pPr marL="285750" indent="-285750">
              <a:buFont typeface="Wingdings" pitchFamily="2" charset="2"/>
              <a:buChar char="v"/>
            </a:pPr>
            <a:r>
              <a:rPr lang="en-US" sz="1600" dirty="0">
                <a:latin typeface="Arial" panose="020B0604020202020204" pitchFamily="34" charset="0"/>
                <a:cs typeface="Arial" panose="020B0604020202020204" pitchFamily="34" charset="0"/>
              </a:rPr>
              <a:t>Display the logo on a white or light color background</a:t>
            </a:r>
          </a:p>
          <a:p>
            <a:pPr marL="285750" indent="-285750">
              <a:buFont typeface="Wingdings" pitchFamily="2" charset="2"/>
              <a:buChar char="v"/>
            </a:pPr>
            <a:endParaRPr lang="en-US" sz="1600" dirty="0">
              <a:latin typeface="Arial" panose="020B0604020202020204" pitchFamily="34" charset="0"/>
              <a:cs typeface="Arial" panose="020B0604020202020204" pitchFamily="34" charset="0"/>
            </a:endParaRPr>
          </a:p>
          <a:p>
            <a:pPr marL="285750" indent="-285750">
              <a:buFont typeface="Wingdings" pitchFamily="2" charset="2"/>
              <a:buChar char="v"/>
            </a:pPr>
            <a:r>
              <a:rPr lang="en-US" sz="1600" dirty="0">
                <a:latin typeface="Arial" panose="020B0604020202020204" pitchFamily="34" charset="0"/>
                <a:cs typeface="Arial" panose="020B0604020202020204" pitchFamily="34" charset="0"/>
              </a:rPr>
              <a:t>Try not to reduce it smaller than 3 inch wide (unless used as tag in circular)</a:t>
            </a:r>
          </a:p>
          <a:p>
            <a:pPr marL="285750" indent="-285750">
              <a:buFont typeface="Wingdings" pitchFamily="2" charset="2"/>
              <a:buChar char="v"/>
            </a:pPr>
            <a:endParaRPr lang="en-US" sz="1600" dirty="0">
              <a:latin typeface="Arial" panose="020B0604020202020204" pitchFamily="34" charset="0"/>
              <a:cs typeface="Arial" panose="020B0604020202020204" pitchFamily="34" charset="0"/>
            </a:endParaRPr>
          </a:p>
          <a:p>
            <a:pPr marL="285750" indent="-285750">
              <a:buFont typeface="Wingdings" pitchFamily="2" charset="2"/>
              <a:buChar char="v"/>
            </a:pPr>
            <a:r>
              <a:rPr lang="en-US" sz="1600" dirty="0">
                <a:latin typeface="Arial" panose="020B0604020202020204" pitchFamily="34" charset="0"/>
                <a:cs typeface="Arial" panose="020B0604020202020204" pitchFamily="34" charset="0"/>
              </a:rPr>
              <a:t>Use it in a headline or as a sign-off in your normal advertising</a:t>
            </a:r>
          </a:p>
          <a:p>
            <a:pPr marL="285750" indent="-285750">
              <a:buFont typeface="Wingdings" pitchFamily="2" charset="2"/>
              <a:buChar char="v"/>
            </a:pPr>
            <a:endParaRPr lang="en-US" sz="1600" dirty="0">
              <a:latin typeface="Arial" panose="020B0604020202020204" pitchFamily="34" charset="0"/>
              <a:cs typeface="Arial" panose="020B0604020202020204" pitchFamily="34" charset="0"/>
            </a:endParaRPr>
          </a:p>
          <a:p>
            <a:pPr marL="285750" indent="-285750">
              <a:buFont typeface="Wingdings" pitchFamily="2" charset="2"/>
              <a:buChar char="v"/>
            </a:pPr>
            <a:r>
              <a:rPr lang="en-US" sz="1600" dirty="0">
                <a:latin typeface="Arial" panose="020B0604020202020204" pitchFamily="34" charset="0"/>
                <a:cs typeface="Arial" panose="020B0604020202020204" pitchFamily="34" charset="0"/>
              </a:rPr>
              <a:t>Questions? Please reach out to </a:t>
            </a:r>
            <a:r>
              <a:rPr lang="en-US" sz="1600" b="1" dirty="0">
                <a:latin typeface="Arial" panose="020B0604020202020204" pitchFamily="34" charset="0"/>
                <a:cs typeface="Arial" panose="020B0604020202020204" pitchFamily="34" charset="0"/>
              </a:rPr>
              <a:t>storebrandsmonth@plma.com </a:t>
            </a:r>
          </a:p>
        </p:txBody>
      </p:sp>
    </p:spTree>
    <p:extLst>
      <p:ext uri="{BB962C8B-B14F-4D97-AF65-F5344CB8AC3E}">
        <p14:creationId xmlns:p14="http://schemas.microsoft.com/office/powerpoint/2010/main" val="210099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A270ED-036A-F017-C3F7-989E29A14FB4}"/>
              </a:ext>
            </a:extLst>
          </p:cNvPr>
          <p:cNvPicPr>
            <a:picLocks noChangeAspect="1"/>
          </p:cNvPicPr>
          <p:nvPr/>
        </p:nvPicPr>
        <p:blipFill>
          <a:blip r:embed="rId2"/>
          <a:srcRect/>
          <a:stretch/>
        </p:blipFill>
        <p:spPr>
          <a:xfrm>
            <a:off x="2128819" y="-51514"/>
            <a:ext cx="8076497" cy="4642832"/>
          </a:xfrm>
          <a:prstGeom prst="rect">
            <a:avLst/>
          </a:prstGeom>
          <a:noFill/>
          <a:ln w="12700">
            <a:noFill/>
          </a:ln>
          <a:effectLst/>
        </p:spPr>
      </p:pic>
      <p:sp>
        <p:nvSpPr>
          <p:cNvPr id="2" name="TextBox 1">
            <a:extLst>
              <a:ext uri="{FF2B5EF4-FFF2-40B4-BE49-F238E27FC236}">
                <a16:creationId xmlns:a16="http://schemas.microsoft.com/office/drawing/2014/main" id="{522B0F9A-4036-B99C-7E95-BB80E05673A0}"/>
              </a:ext>
            </a:extLst>
          </p:cNvPr>
          <p:cNvSpPr txBox="1"/>
          <p:nvPr/>
        </p:nvSpPr>
        <p:spPr>
          <a:xfrm>
            <a:off x="108367" y="730791"/>
            <a:ext cx="1957535" cy="3277820"/>
          </a:xfrm>
          <a:prstGeom prst="rect">
            <a:avLst/>
          </a:prstGeom>
          <a:noFill/>
        </p:spPr>
        <p:txBody>
          <a:bodyPr wrap="square" rtlCol="0">
            <a:spAutoFit/>
          </a:bodyPr>
          <a:lstStyle/>
          <a:p>
            <a:r>
              <a:rPr lang="en-US" sz="1400" b="1" dirty="0">
                <a:solidFill>
                  <a:srgbClr val="2F5597"/>
                </a:solidFill>
                <a:latin typeface="Arial Black" panose="020B0604020202020204" pitchFamily="34" charset="0"/>
                <a:cs typeface="Arial Black" panose="020B0604020202020204" pitchFamily="34" charset="0"/>
              </a:rPr>
              <a:t>Use the Store Brands Month Logo on Shelf as Your Point of Sale to Highlight:</a:t>
            </a:r>
          </a:p>
          <a:p>
            <a:pPr marL="285750" indent="-285750">
              <a:buFont typeface="Wingdings" pitchFamily="2" charset="2"/>
              <a:buChar char="v"/>
            </a:pPr>
            <a:endParaRPr lang="en-US" sz="1100" dirty="0">
              <a:latin typeface="Helvetica" pitchFamily="2" charset="0"/>
            </a:endParaRPr>
          </a:p>
          <a:p>
            <a:pPr marL="164592" indent="-164592">
              <a:buFont typeface="Wingdings" pitchFamily="2" charset="2"/>
              <a:buChar char="v"/>
            </a:pPr>
            <a:r>
              <a:rPr lang="en-US" sz="1050" dirty="0">
                <a:latin typeface="Helvetica" pitchFamily="2" charset="0"/>
              </a:rPr>
              <a:t>Your assortment of private label SKUs across multiple categories</a:t>
            </a:r>
          </a:p>
          <a:p>
            <a:pPr marL="164592" indent="-164592">
              <a:buFont typeface="Wingdings" pitchFamily="2" charset="2"/>
              <a:buChar char="v"/>
            </a:pPr>
            <a:endParaRPr lang="en-US" sz="1050" dirty="0">
              <a:latin typeface="Helvetica" pitchFamily="2" charset="0"/>
            </a:endParaRPr>
          </a:p>
          <a:p>
            <a:pPr marL="164592" indent="-164592">
              <a:buFont typeface="Wingdings" pitchFamily="2" charset="2"/>
              <a:buChar char="v"/>
            </a:pPr>
            <a:r>
              <a:rPr lang="en-US" sz="1050" dirty="0">
                <a:latin typeface="Helvetica" pitchFamily="2" charset="0"/>
              </a:rPr>
              <a:t>The premium tier</a:t>
            </a:r>
            <a:br>
              <a:rPr lang="en-US" sz="1050" dirty="0">
                <a:latin typeface="Helvetica" pitchFamily="2" charset="0"/>
              </a:rPr>
            </a:br>
            <a:r>
              <a:rPr lang="en-US" sz="1050" dirty="0">
                <a:latin typeface="Helvetica" pitchFamily="2" charset="0"/>
              </a:rPr>
              <a:t>SKUs that shows your commitment to quality</a:t>
            </a:r>
          </a:p>
          <a:p>
            <a:pPr marL="164592" indent="-164592">
              <a:buFont typeface="Wingdings" pitchFamily="2" charset="2"/>
              <a:buChar char="v"/>
            </a:pPr>
            <a:endParaRPr lang="en-US" sz="1050" dirty="0">
              <a:latin typeface="Helvetica" pitchFamily="2" charset="0"/>
            </a:endParaRPr>
          </a:p>
          <a:p>
            <a:pPr marL="164592" indent="-164592">
              <a:buFont typeface="Wingdings" pitchFamily="2" charset="2"/>
              <a:buChar char="v"/>
            </a:pPr>
            <a:r>
              <a:rPr lang="en-US" sz="1050" dirty="0">
                <a:latin typeface="Helvetica" pitchFamily="2" charset="0"/>
              </a:rPr>
              <a:t>There are many areas of  your omni-channel universe where private brands are a differentiator</a:t>
            </a:r>
          </a:p>
        </p:txBody>
      </p:sp>
    </p:spTree>
    <p:extLst>
      <p:ext uri="{BB962C8B-B14F-4D97-AF65-F5344CB8AC3E}">
        <p14:creationId xmlns:p14="http://schemas.microsoft.com/office/powerpoint/2010/main" val="109825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7BDD0-378A-0533-6D08-452A95DF500D}"/>
              </a:ext>
            </a:extLst>
          </p:cNvPr>
          <p:cNvPicPr>
            <a:picLocks noChangeAspect="1"/>
          </p:cNvPicPr>
          <p:nvPr/>
        </p:nvPicPr>
        <p:blipFill>
          <a:blip r:embed="rId2"/>
          <a:srcRect/>
          <a:stretch/>
        </p:blipFill>
        <p:spPr>
          <a:xfrm>
            <a:off x="2562031" y="-18288"/>
            <a:ext cx="8246429" cy="4608576"/>
          </a:xfrm>
          <a:prstGeom prst="rect">
            <a:avLst/>
          </a:prstGeom>
        </p:spPr>
      </p:pic>
      <p:sp>
        <p:nvSpPr>
          <p:cNvPr id="3" name="Rectangle 2">
            <a:extLst>
              <a:ext uri="{FF2B5EF4-FFF2-40B4-BE49-F238E27FC236}">
                <a16:creationId xmlns:a16="http://schemas.microsoft.com/office/drawing/2014/main" id="{61E6E1C4-EC54-A9A7-BC1E-5C915E6CEEF0}"/>
              </a:ext>
            </a:extLst>
          </p:cNvPr>
          <p:cNvSpPr/>
          <p:nvPr/>
        </p:nvSpPr>
        <p:spPr>
          <a:xfrm>
            <a:off x="6181018" y="624867"/>
            <a:ext cx="2041072" cy="30327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A2330F2-9461-187E-AF95-E5AAB15C4DF2}"/>
              </a:ext>
            </a:extLst>
          </p:cNvPr>
          <p:cNvSpPr txBox="1"/>
          <p:nvPr/>
        </p:nvSpPr>
        <p:spPr>
          <a:xfrm>
            <a:off x="6181018" y="2016909"/>
            <a:ext cx="2041072" cy="156966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Did you know that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retail-owned brands account for 1 out of</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every 5 products sold in the United States? </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Your store brand stands </a:t>
            </a:r>
          </a:p>
          <a:p>
            <a:pPr algn="ctr"/>
            <a:r>
              <a:rPr lang="en-US" sz="1200" dirty="0">
                <a:latin typeface="Arial" panose="020B0604020202020204" pitchFamily="34" charset="0"/>
                <a:cs typeface="Arial" panose="020B0604020202020204" pitchFamily="34" charset="0"/>
              </a:rPr>
              <a:t>for quality everyday.</a:t>
            </a:r>
          </a:p>
        </p:txBody>
      </p:sp>
      <p:sp>
        <p:nvSpPr>
          <p:cNvPr id="6" name="TextBox 5">
            <a:extLst>
              <a:ext uri="{FF2B5EF4-FFF2-40B4-BE49-F238E27FC236}">
                <a16:creationId xmlns:a16="http://schemas.microsoft.com/office/drawing/2014/main" id="{140A4467-FE01-8A34-D2F0-EADA7235137D}"/>
              </a:ext>
            </a:extLst>
          </p:cNvPr>
          <p:cNvSpPr txBox="1"/>
          <p:nvPr/>
        </p:nvSpPr>
        <p:spPr>
          <a:xfrm>
            <a:off x="203166" y="667148"/>
            <a:ext cx="2266844" cy="3477875"/>
          </a:xfrm>
          <a:prstGeom prst="rect">
            <a:avLst/>
          </a:prstGeom>
          <a:noFill/>
        </p:spPr>
        <p:txBody>
          <a:bodyPr wrap="square" rtlCol="0">
            <a:spAutoFit/>
          </a:bodyPr>
          <a:lstStyle/>
          <a:p>
            <a:r>
              <a:rPr lang="en-US" sz="2000" b="1" u="none" strike="noStrike" dirty="0">
                <a:solidFill>
                  <a:schemeClr val="accent1">
                    <a:lumMod val="75000"/>
                  </a:schemeClr>
                </a:solidFill>
                <a:effectLst/>
                <a:latin typeface="Arial Black" panose="020B0604020202020204" pitchFamily="34" charset="0"/>
                <a:cs typeface="Arial Black" panose="020B0604020202020204" pitchFamily="34" charset="0"/>
              </a:rPr>
              <a:t>Use Store Brands Month as a way to educate your shoppers on the impact of your exclusive brands have in your market and in the industry</a:t>
            </a:r>
            <a:endParaRPr lang="en-US" sz="2000" dirty="0">
              <a:solidFill>
                <a:schemeClr val="accent1">
                  <a:lumMod val="75000"/>
                </a:schemeClr>
              </a:solidFill>
            </a:endParaRPr>
          </a:p>
        </p:txBody>
      </p:sp>
      <p:pic>
        <p:nvPicPr>
          <p:cNvPr id="7" name="Picture 6">
            <a:extLst>
              <a:ext uri="{FF2B5EF4-FFF2-40B4-BE49-F238E27FC236}">
                <a16:creationId xmlns:a16="http://schemas.microsoft.com/office/drawing/2014/main" id="{CFF9A62B-2578-9A74-93F8-CA77653B0B93}"/>
              </a:ext>
            </a:extLst>
          </p:cNvPr>
          <p:cNvPicPr>
            <a:picLocks noChangeAspect="1"/>
          </p:cNvPicPr>
          <p:nvPr/>
        </p:nvPicPr>
        <p:blipFill>
          <a:blip r:embed="rId3"/>
          <a:srcRect/>
          <a:stretch/>
        </p:blipFill>
        <p:spPr>
          <a:xfrm>
            <a:off x="6305149" y="730170"/>
            <a:ext cx="1792809" cy="1181436"/>
          </a:xfrm>
          <a:prstGeom prst="rect">
            <a:avLst/>
          </a:prstGeom>
          <a:effectLst/>
        </p:spPr>
      </p:pic>
    </p:spTree>
    <p:extLst>
      <p:ext uri="{BB962C8B-B14F-4D97-AF65-F5344CB8AC3E}">
        <p14:creationId xmlns:p14="http://schemas.microsoft.com/office/powerpoint/2010/main" val="199438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C94E929-3455-FB00-5874-460A11461A08}"/>
              </a:ext>
            </a:extLst>
          </p:cNvPr>
          <p:cNvSpPr/>
          <p:nvPr/>
        </p:nvSpPr>
        <p:spPr>
          <a:xfrm>
            <a:off x="4083179" y="1237817"/>
            <a:ext cx="4649273" cy="2139573"/>
          </a:xfrm>
          <a:prstGeom prst="roundRect">
            <a:avLst/>
          </a:prstGeom>
          <a:solidFill>
            <a:srgbClr val="FF7C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9E382A-4B81-24BC-5F2E-6775A2AAD458}"/>
              </a:ext>
            </a:extLst>
          </p:cNvPr>
          <p:cNvSpPr txBox="1"/>
          <p:nvPr/>
        </p:nvSpPr>
        <p:spPr>
          <a:xfrm>
            <a:off x="4083179" y="1390657"/>
            <a:ext cx="4552681" cy="1754326"/>
          </a:xfrm>
          <a:prstGeom prst="rect">
            <a:avLst/>
          </a:prstGeom>
          <a:noFill/>
        </p:spPr>
        <p:txBody>
          <a:bodyPr wrap="square" rtlCol="0">
            <a:spAutoFit/>
          </a:bodyPr>
          <a:lstStyle/>
          <a:p>
            <a:pPr algn="ctr"/>
            <a:r>
              <a:rPr lang="en-US" b="1" dirty="0">
                <a:solidFill>
                  <a:schemeClr val="bg1"/>
                </a:solidFill>
                <a:latin typeface="Helvetica" pitchFamily="2" charset="0"/>
              </a:rPr>
              <a:t>Work with your industry partners </a:t>
            </a:r>
          </a:p>
          <a:p>
            <a:pPr algn="ctr"/>
            <a:r>
              <a:rPr lang="en-US" b="1" dirty="0">
                <a:solidFill>
                  <a:schemeClr val="bg1"/>
                </a:solidFill>
                <a:latin typeface="Helvetica" pitchFamily="2" charset="0"/>
              </a:rPr>
              <a:t>to plan for the January events</a:t>
            </a:r>
          </a:p>
          <a:p>
            <a:pPr algn="ctr"/>
            <a:endParaRPr lang="en-US" b="1" dirty="0">
              <a:solidFill>
                <a:schemeClr val="bg1"/>
              </a:solidFill>
              <a:latin typeface="Helvetica" pitchFamily="2" charset="0"/>
            </a:endParaRPr>
          </a:p>
          <a:p>
            <a:pPr algn="ctr"/>
            <a:r>
              <a:rPr lang="en-US" dirty="0">
                <a:solidFill>
                  <a:schemeClr val="bg1"/>
                </a:solidFill>
                <a:latin typeface="Helvetica" pitchFamily="2" charset="0"/>
              </a:rPr>
              <a:t>Use your Marketing and Social Media Outlets to connect with your customers about the benefits of Private Brands</a:t>
            </a:r>
          </a:p>
        </p:txBody>
      </p:sp>
      <p:sp>
        <p:nvSpPr>
          <p:cNvPr id="5" name="Round Same Side Corner Rectangle 4">
            <a:extLst>
              <a:ext uri="{FF2B5EF4-FFF2-40B4-BE49-F238E27FC236}">
                <a16:creationId xmlns:a16="http://schemas.microsoft.com/office/drawing/2014/main" id="{E3030945-A2D0-0C2C-4C91-A112EEF6F890}"/>
              </a:ext>
            </a:extLst>
          </p:cNvPr>
          <p:cNvSpPr/>
          <p:nvPr/>
        </p:nvSpPr>
        <p:spPr>
          <a:xfrm rot="5400000">
            <a:off x="275591" y="416629"/>
            <a:ext cx="3177538" cy="3728720"/>
          </a:xfrm>
          <a:prstGeom prst="round2SameRect">
            <a:avLst/>
          </a:prstGeom>
          <a:solidFill>
            <a:srgbClr val="A7E7E6">
              <a:alpha val="451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F4C0E1-5E8E-8D5D-20B8-39F0163600D0}"/>
              </a:ext>
            </a:extLst>
          </p:cNvPr>
          <p:cNvSpPr txBox="1"/>
          <p:nvPr/>
        </p:nvSpPr>
        <p:spPr>
          <a:xfrm>
            <a:off x="388818" y="1347440"/>
            <a:ext cx="3147092" cy="2246769"/>
          </a:xfrm>
          <a:prstGeom prst="rect">
            <a:avLst/>
          </a:prstGeom>
          <a:noFill/>
        </p:spPr>
        <p:txBody>
          <a:bodyPr wrap="square" rtlCol="0">
            <a:spAutoFit/>
          </a:bodyPr>
          <a:lstStyle/>
          <a:p>
            <a:r>
              <a:rPr lang="en-US" sz="2000" b="1" u="none" strike="noStrike" dirty="0">
                <a:solidFill>
                  <a:schemeClr val="accent1">
                    <a:lumMod val="75000"/>
                  </a:schemeClr>
                </a:solidFill>
                <a:effectLst/>
                <a:latin typeface="Arial Black" panose="020B0604020202020204" pitchFamily="34" charset="0"/>
                <a:cs typeface="Arial Black" panose="020B0604020202020204" pitchFamily="34" charset="0"/>
              </a:rPr>
              <a:t>The Store Brands Month toolkit has the tools and the ideas to help you create effective and profitable promotion</a:t>
            </a:r>
          </a:p>
          <a:p>
            <a:endParaRPr lang="en-US" sz="2000" dirty="0">
              <a:solidFill>
                <a:schemeClr val="accent1">
                  <a:lumMod val="75000"/>
                </a:schemeClr>
              </a:solidFill>
            </a:endParaRPr>
          </a:p>
        </p:txBody>
      </p:sp>
    </p:spTree>
    <p:extLst>
      <p:ext uri="{BB962C8B-B14F-4D97-AF65-F5344CB8AC3E}">
        <p14:creationId xmlns:p14="http://schemas.microsoft.com/office/powerpoint/2010/main" val="102605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BA9013-F885-4FFD-FC87-40A6054267A1}"/>
              </a:ext>
            </a:extLst>
          </p:cNvPr>
          <p:cNvSpPr/>
          <p:nvPr/>
        </p:nvSpPr>
        <p:spPr>
          <a:xfrm>
            <a:off x="0" y="0"/>
            <a:ext cx="9144000" cy="514350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E0FAD1-11A2-1A7D-BCFA-6A86821CC6C2}"/>
              </a:ext>
            </a:extLst>
          </p:cNvPr>
          <p:cNvSpPr txBox="1"/>
          <p:nvPr/>
        </p:nvSpPr>
        <p:spPr>
          <a:xfrm>
            <a:off x="5090695" y="1588714"/>
            <a:ext cx="3639037" cy="2015936"/>
          </a:xfrm>
          <a:prstGeom prst="rect">
            <a:avLst/>
          </a:prstGeom>
          <a:noFill/>
        </p:spPr>
        <p:txBody>
          <a:bodyPr wrap="square" rtlCol="0">
            <a:spAutoFit/>
          </a:bodyPr>
          <a:lstStyle/>
          <a:p>
            <a:r>
              <a:rPr lang="en-US" sz="3500" b="1" u="none" strike="noStrike" dirty="0">
                <a:solidFill>
                  <a:srgbClr val="002060"/>
                </a:solidFill>
                <a:effectLst/>
                <a:latin typeface="Arial Black" panose="020B0604020202020204" pitchFamily="34" charset="0"/>
                <a:cs typeface="Arial Black" panose="020B0604020202020204" pitchFamily="34" charset="0"/>
              </a:rPr>
              <a:t>How You Benefit By Participating</a:t>
            </a:r>
          </a:p>
          <a:p>
            <a:endParaRPr lang="en-US" sz="2000" b="1" dirty="0">
              <a:solidFill>
                <a:srgbClr val="002060"/>
              </a:solidFill>
              <a:latin typeface="Arial Black" panose="020B0604020202020204" pitchFamily="34" charset="0"/>
              <a:cs typeface="Arial Black" panose="020B0604020202020204" pitchFamily="34" charset="0"/>
            </a:endParaRPr>
          </a:p>
        </p:txBody>
      </p:sp>
      <p:sp>
        <p:nvSpPr>
          <p:cNvPr id="4" name="Rounded Rectangle 3">
            <a:extLst>
              <a:ext uri="{FF2B5EF4-FFF2-40B4-BE49-F238E27FC236}">
                <a16:creationId xmlns:a16="http://schemas.microsoft.com/office/drawing/2014/main" id="{A73DCC42-3A8F-1A83-6628-F6A7861F1D5F}"/>
              </a:ext>
            </a:extLst>
          </p:cNvPr>
          <p:cNvSpPr/>
          <p:nvPr/>
        </p:nvSpPr>
        <p:spPr>
          <a:xfrm>
            <a:off x="578885" y="1130825"/>
            <a:ext cx="4172006" cy="2809841"/>
          </a:xfrm>
          <a:prstGeom prst="roundRect">
            <a:avLst>
              <a:gd name="adj" fmla="val 21598"/>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EA67904-B9BC-B3FC-9081-3B9799E0A40F}"/>
              </a:ext>
            </a:extLst>
          </p:cNvPr>
          <p:cNvPicPr>
            <a:picLocks noChangeAspect="1"/>
          </p:cNvPicPr>
          <p:nvPr/>
        </p:nvPicPr>
        <p:blipFill>
          <a:blip r:embed="rId2"/>
          <a:srcRect/>
          <a:stretch/>
        </p:blipFill>
        <p:spPr>
          <a:xfrm>
            <a:off x="829112" y="1265464"/>
            <a:ext cx="3742888" cy="2466511"/>
          </a:xfrm>
          <a:prstGeom prst="rect">
            <a:avLst/>
          </a:prstGeom>
          <a:effectLst/>
        </p:spPr>
      </p:pic>
    </p:spTree>
    <p:extLst>
      <p:ext uri="{BB962C8B-B14F-4D97-AF65-F5344CB8AC3E}">
        <p14:creationId xmlns:p14="http://schemas.microsoft.com/office/powerpoint/2010/main" val="4223362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1421</TotalTime>
  <Words>879</Words>
  <Application>Microsoft Office PowerPoint</Application>
  <PresentationFormat>On-screen Show (16:9)</PresentationFormat>
  <Paragraphs>129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Arial Black</vt:lpstr>
      <vt:lpstr>Calibri</vt:lpstr>
      <vt:lpstr>Calibri Light</vt:lpstr>
      <vt:lpstr>Helvetica</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Protomei</dc:creator>
  <cp:lastModifiedBy>Peggy Davies</cp:lastModifiedBy>
  <cp:revision>113</cp:revision>
  <cp:lastPrinted>2024-08-06T12:43:54Z</cp:lastPrinted>
  <dcterms:created xsi:type="dcterms:W3CDTF">2024-05-06T12:31:53Z</dcterms:created>
  <dcterms:modified xsi:type="dcterms:W3CDTF">2024-08-24T13:27:20Z</dcterms:modified>
</cp:coreProperties>
</file>